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1" r:id="rId3"/>
    <p:sldId id="273" r:id="rId4"/>
    <p:sldId id="274" r:id="rId5"/>
    <p:sldId id="275" r:id="rId6"/>
    <p:sldId id="277" r:id="rId7"/>
    <p:sldId id="276" r:id="rId8"/>
    <p:sldId id="279" r:id="rId9"/>
    <p:sldId id="280" r:id="rId10"/>
    <p:sldId id="281" r:id="rId11"/>
    <p:sldId id="282" r:id="rId12"/>
    <p:sldId id="283" r:id="rId13"/>
    <p:sldId id="284" r:id="rId14"/>
    <p:sldId id="285" r:id="rId15"/>
    <p:sldId id="286" r:id="rId16"/>
    <p:sldId id="287" r:id="rId17"/>
    <p:sldId id="289" r:id="rId18"/>
    <p:sldId id="288" r:id="rId19"/>
    <p:sldId id="272" r:id="rId20"/>
    <p:sldId id="278" r:id="rId21"/>
  </p:sldIdLst>
  <p:sldSz cx="7556500" cy="5334000"/>
  <p:notesSz cx="7556500" cy="533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445" y="58"/>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182819" y="4549051"/>
            <a:ext cx="2159990" cy="64761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127995" y="216010"/>
            <a:ext cx="3432175" cy="4063365"/>
          </a:xfrm>
          <a:custGeom>
            <a:avLst/>
            <a:gdLst/>
            <a:ahLst/>
            <a:cxnLst/>
            <a:rect l="l" t="t" r="r" b="b"/>
            <a:pathLst>
              <a:path w="3432175" h="4063365">
                <a:moveTo>
                  <a:pt x="2031415" y="0"/>
                </a:moveTo>
                <a:lnTo>
                  <a:pt x="1864808" y="6734"/>
                </a:lnTo>
                <a:lnTo>
                  <a:pt x="1701910" y="26587"/>
                </a:lnTo>
                <a:lnTo>
                  <a:pt x="1543243" y="59038"/>
                </a:lnTo>
                <a:lnTo>
                  <a:pt x="1389332" y="103563"/>
                </a:lnTo>
                <a:lnTo>
                  <a:pt x="1240697" y="159638"/>
                </a:lnTo>
                <a:lnTo>
                  <a:pt x="1097864" y="226742"/>
                </a:lnTo>
                <a:lnTo>
                  <a:pt x="961353" y="304352"/>
                </a:lnTo>
                <a:lnTo>
                  <a:pt x="831688" y="391945"/>
                </a:lnTo>
                <a:lnTo>
                  <a:pt x="709392" y="488997"/>
                </a:lnTo>
                <a:lnTo>
                  <a:pt x="594988" y="594987"/>
                </a:lnTo>
                <a:lnTo>
                  <a:pt x="488998" y="709390"/>
                </a:lnTo>
                <a:lnTo>
                  <a:pt x="391945" y="831686"/>
                </a:lnTo>
                <a:lnTo>
                  <a:pt x="304353" y="961350"/>
                </a:lnTo>
                <a:lnTo>
                  <a:pt x="226743" y="1097859"/>
                </a:lnTo>
                <a:lnTo>
                  <a:pt x="159638" y="1240692"/>
                </a:lnTo>
                <a:lnTo>
                  <a:pt x="103563" y="1389325"/>
                </a:lnTo>
                <a:lnTo>
                  <a:pt x="59038" y="1543235"/>
                </a:lnTo>
                <a:lnTo>
                  <a:pt x="26587" y="1701900"/>
                </a:lnTo>
                <a:lnTo>
                  <a:pt x="6734" y="1864797"/>
                </a:lnTo>
                <a:lnTo>
                  <a:pt x="0" y="2031403"/>
                </a:lnTo>
                <a:lnTo>
                  <a:pt x="6734" y="2198010"/>
                </a:lnTo>
                <a:lnTo>
                  <a:pt x="26587" y="2360908"/>
                </a:lnTo>
                <a:lnTo>
                  <a:pt x="59038" y="2519575"/>
                </a:lnTo>
                <a:lnTo>
                  <a:pt x="103563" y="2673486"/>
                </a:lnTo>
                <a:lnTo>
                  <a:pt x="159639" y="2822120"/>
                </a:lnTo>
                <a:lnTo>
                  <a:pt x="226743" y="2964954"/>
                </a:lnTo>
                <a:lnTo>
                  <a:pt x="304353" y="3101465"/>
                </a:lnTo>
                <a:lnTo>
                  <a:pt x="391945" y="3231130"/>
                </a:lnTo>
                <a:lnTo>
                  <a:pt x="488998" y="3353425"/>
                </a:lnTo>
                <a:lnTo>
                  <a:pt x="594988" y="3467830"/>
                </a:lnTo>
                <a:lnTo>
                  <a:pt x="709392" y="3573820"/>
                </a:lnTo>
                <a:lnTo>
                  <a:pt x="831688" y="3670872"/>
                </a:lnTo>
                <a:lnTo>
                  <a:pt x="961353" y="3758465"/>
                </a:lnTo>
                <a:lnTo>
                  <a:pt x="1097864" y="3836075"/>
                </a:lnTo>
                <a:lnTo>
                  <a:pt x="1240697" y="3903179"/>
                </a:lnTo>
                <a:lnTo>
                  <a:pt x="1389332" y="3959255"/>
                </a:lnTo>
                <a:lnTo>
                  <a:pt x="1543243" y="4003780"/>
                </a:lnTo>
                <a:lnTo>
                  <a:pt x="1701910" y="4036231"/>
                </a:lnTo>
                <a:lnTo>
                  <a:pt x="1864808" y="4056084"/>
                </a:lnTo>
                <a:lnTo>
                  <a:pt x="2031415" y="4062818"/>
                </a:lnTo>
                <a:lnTo>
                  <a:pt x="2198023" y="4056084"/>
                </a:lnTo>
                <a:lnTo>
                  <a:pt x="2360921" y="4036231"/>
                </a:lnTo>
                <a:lnTo>
                  <a:pt x="2519587" y="4003780"/>
                </a:lnTo>
                <a:lnTo>
                  <a:pt x="2673499" y="3959255"/>
                </a:lnTo>
                <a:lnTo>
                  <a:pt x="2822133" y="3903179"/>
                </a:lnTo>
                <a:lnTo>
                  <a:pt x="2964967" y="3836075"/>
                </a:lnTo>
                <a:lnTo>
                  <a:pt x="3101478" y="3758465"/>
                </a:lnTo>
                <a:lnTo>
                  <a:pt x="3231142" y="3670872"/>
                </a:lnTo>
                <a:lnTo>
                  <a:pt x="3353438" y="3573820"/>
                </a:lnTo>
                <a:lnTo>
                  <a:pt x="3432009" y="3501027"/>
                </a:lnTo>
                <a:lnTo>
                  <a:pt x="3432009" y="561789"/>
                </a:lnTo>
                <a:lnTo>
                  <a:pt x="3353438" y="488997"/>
                </a:lnTo>
                <a:lnTo>
                  <a:pt x="3231142" y="391945"/>
                </a:lnTo>
                <a:lnTo>
                  <a:pt x="3101478" y="304352"/>
                </a:lnTo>
                <a:lnTo>
                  <a:pt x="2964967" y="226742"/>
                </a:lnTo>
                <a:lnTo>
                  <a:pt x="2822133" y="159638"/>
                </a:lnTo>
                <a:lnTo>
                  <a:pt x="2673499" y="103563"/>
                </a:lnTo>
                <a:lnTo>
                  <a:pt x="2519587" y="59038"/>
                </a:lnTo>
                <a:lnTo>
                  <a:pt x="2360921" y="26587"/>
                </a:lnTo>
                <a:lnTo>
                  <a:pt x="2198023" y="6734"/>
                </a:lnTo>
                <a:lnTo>
                  <a:pt x="2031415" y="0"/>
                </a:lnTo>
                <a:close/>
              </a:path>
            </a:pathLst>
          </a:custGeom>
          <a:solidFill>
            <a:srgbClr val="A4C1C6"/>
          </a:solidFill>
        </p:spPr>
        <p:txBody>
          <a:bodyPr wrap="square" lIns="0" tIns="0" rIns="0" bIns="0" rtlCol="0"/>
          <a:lstStyle/>
          <a:p>
            <a:endParaRPr/>
          </a:p>
        </p:txBody>
      </p:sp>
      <p:sp>
        <p:nvSpPr>
          <p:cNvPr id="18" name="bk object 18"/>
          <p:cNvSpPr/>
          <p:nvPr/>
        </p:nvSpPr>
        <p:spPr>
          <a:xfrm>
            <a:off x="5524668" y="1337059"/>
            <a:ext cx="1270000" cy="1822450"/>
          </a:xfrm>
          <a:custGeom>
            <a:avLst/>
            <a:gdLst/>
            <a:ahLst/>
            <a:cxnLst/>
            <a:rect l="l" t="t" r="r" b="b"/>
            <a:pathLst>
              <a:path w="1270000" h="1822450">
                <a:moveTo>
                  <a:pt x="634784" y="0"/>
                </a:moveTo>
                <a:lnTo>
                  <a:pt x="582797" y="2108"/>
                </a:lnTo>
                <a:lnTo>
                  <a:pt x="531954" y="8322"/>
                </a:lnTo>
                <a:lnTo>
                  <a:pt x="482419" y="18479"/>
                </a:lnTo>
                <a:lnTo>
                  <a:pt x="434357" y="32413"/>
                </a:lnTo>
                <a:lnTo>
                  <a:pt x="387932" y="49960"/>
                </a:lnTo>
                <a:lnTo>
                  <a:pt x="343309" y="70955"/>
                </a:lnTo>
                <a:lnTo>
                  <a:pt x="300653" y="95234"/>
                </a:lnTo>
                <a:lnTo>
                  <a:pt x="260129" y="122631"/>
                </a:lnTo>
                <a:lnTo>
                  <a:pt x="221900" y="152983"/>
                </a:lnTo>
                <a:lnTo>
                  <a:pt x="186132" y="186124"/>
                </a:lnTo>
                <a:lnTo>
                  <a:pt x="152989" y="221891"/>
                </a:lnTo>
                <a:lnTo>
                  <a:pt x="122636" y="260118"/>
                </a:lnTo>
                <a:lnTo>
                  <a:pt x="95238" y="300641"/>
                </a:lnTo>
                <a:lnTo>
                  <a:pt x="70958" y="343295"/>
                </a:lnTo>
                <a:lnTo>
                  <a:pt x="49962" y="387916"/>
                </a:lnTo>
                <a:lnTo>
                  <a:pt x="32415" y="434339"/>
                </a:lnTo>
                <a:lnTo>
                  <a:pt x="18480" y="482399"/>
                </a:lnTo>
                <a:lnTo>
                  <a:pt x="8323" y="531932"/>
                </a:lnTo>
                <a:lnTo>
                  <a:pt x="2108" y="582773"/>
                </a:lnTo>
                <a:lnTo>
                  <a:pt x="0" y="634758"/>
                </a:lnTo>
                <a:lnTo>
                  <a:pt x="3944" y="732017"/>
                </a:lnTo>
                <a:lnTo>
                  <a:pt x="15572" y="827136"/>
                </a:lnTo>
                <a:lnTo>
                  <a:pt x="34575" y="919808"/>
                </a:lnTo>
                <a:lnTo>
                  <a:pt x="60646" y="1009724"/>
                </a:lnTo>
                <a:lnTo>
                  <a:pt x="93476" y="1096577"/>
                </a:lnTo>
                <a:lnTo>
                  <a:pt x="132758" y="1180058"/>
                </a:lnTo>
                <a:lnTo>
                  <a:pt x="178183" y="1259860"/>
                </a:lnTo>
                <a:lnTo>
                  <a:pt x="229444" y="1335675"/>
                </a:lnTo>
                <a:lnTo>
                  <a:pt x="286232" y="1407195"/>
                </a:lnTo>
                <a:lnTo>
                  <a:pt x="348240" y="1474111"/>
                </a:lnTo>
                <a:lnTo>
                  <a:pt x="415159" y="1536116"/>
                </a:lnTo>
                <a:lnTo>
                  <a:pt x="486682" y="1592901"/>
                </a:lnTo>
                <a:lnTo>
                  <a:pt x="562500" y="1644160"/>
                </a:lnTo>
                <a:lnTo>
                  <a:pt x="642305" y="1689583"/>
                </a:lnTo>
                <a:lnTo>
                  <a:pt x="725790" y="1728863"/>
                </a:lnTo>
                <a:lnTo>
                  <a:pt x="812647" y="1761692"/>
                </a:lnTo>
                <a:lnTo>
                  <a:pt x="902567" y="1787761"/>
                </a:lnTo>
                <a:lnTo>
                  <a:pt x="995242" y="1806764"/>
                </a:lnTo>
                <a:lnTo>
                  <a:pt x="1090365" y="1818391"/>
                </a:lnTo>
                <a:lnTo>
                  <a:pt x="1187627" y="1822335"/>
                </a:lnTo>
                <a:lnTo>
                  <a:pt x="1187627" y="1655140"/>
                </a:lnTo>
                <a:lnTo>
                  <a:pt x="1104059" y="1651751"/>
                </a:lnTo>
                <a:lnTo>
                  <a:pt x="1022329" y="1641761"/>
                </a:lnTo>
                <a:lnTo>
                  <a:pt x="942701" y="1625433"/>
                </a:lnTo>
                <a:lnTo>
                  <a:pt x="865441" y="1603034"/>
                </a:lnTo>
                <a:lnTo>
                  <a:pt x="790812" y="1574827"/>
                </a:lnTo>
                <a:lnTo>
                  <a:pt x="719081" y="1541078"/>
                </a:lnTo>
                <a:lnTo>
                  <a:pt x="650510" y="1502050"/>
                </a:lnTo>
                <a:lnTo>
                  <a:pt x="585366" y="1458008"/>
                </a:lnTo>
                <a:lnTo>
                  <a:pt x="523912" y="1409217"/>
                </a:lnTo>
                <a:lnTo>
                  <a:pt x="466413" y="1355942"/>
                </a:lnTo>
                <a:lnTo>
                  <a:pt x="413135" y="1298447"/>
                </a:lnTo>
                <a:lnTo>
                  <a:pt x="364341" y="1236996"/>
                </a:lnTo>
                <a:lnTo>
                  <a:pt x="320296" y="1171855"/>
                </a:lnTo>
                <a:lnTo>
                  <a:pt x="281265" y="1103288"/>
                </a:lnTo>
                <a:lnTo>
                  <a:pt x="247513" y="1031560"/>
                </a:lnTo>
                <a:lnTo>
                  <a:pt x="219305" y="956935"/>
                </a:lnTo>
                <a:lnTo>
                  <a:pt x="196904" y="879677"/>
                </a:lnTo>
                <a:lnTo>
                  <a:pt x="180575" y="800052"/>
                </a:lnTo>
                <a:lnTo>
                  <a:pt x="170584" y="718324"/>
                </a:lnTo>
                <a:lnTo>
                  <a:pt x="167195" y="634758"/>
                </a:lnTo>
                <a:lnTo>
                  <a:pt x="168748" y="596466"/>
                </a:lnTo>
                <a:lnTo>
                  <a:pt x="180808" y="522529"/>
                </a:lnTo>
                <a:lnTo>
                  <a:pt x="203999" y="452932"/>
                </a:lnTo>
                <a:lnTo>
                  <a:pt x="237351" y="388646"/>
                </a:lnTo>
                <a:lnTo>
                  <a:pt x="279892" y="330639"/>
                </a:lnTo>
                <a:lnTo>
                  <a:pt x="330653" y="279881"/>
                </a:lnTo>
                <a:lnTo>
                  <a:pt x="388664" y="237344"/>
                </a:lnTo>
                <a:lnTo>
                  <a:pt x="452954" y="203995"/>
                </a:lnTo>
                <a:lnTo>
                  <a:pt x="522553" y="180807"/>
                </a:lnTo>
                <a:lnTo>
                  <a:pt x="596491" y="168748"/>
                </a:lnTo>
                <a:lnTo>
                  <a:pt x="634784" y="167195"/>
                </a:lnTo>
                <a:lnTo>
                  <a:pt x="1062978" y="167195"/>
                </a:lnTo>
                <a:lnTo>
                  <a:pt x="1047640" y="152983"/>
                </a:lnTo>
                <a:lnTo>
                  <a:pt x="1009414" y="122631"/>
                </a:lnTo>
                <a:lnTo>
                  <a:pt x="968892" y="95234"/>
                </a:lnTo>
                <a:lnTo>
                  <a:pt x="926238" y="70955"/>
                </a:lnTo>
                <a:lnTo>
                  <a:pt x="881619" y="49960"/>
                </a:lnTo>
                <a:lnTo>
                  <a:pt x="835197" y="32413"/>
                </a:lnTo>
                <a:lnTo>
                  <a:pt x="787138" y="18479"/>
                </a:lnTo>
                <a:lnTo>
                  <a:pt x="737606" y="8322"/>
                </a:lnTo>
                <a:lnTo>
                  <a:pt x="686767" y="2108"/>
                </a:lnTo>
                <a:lnTo>
                  <a:pt x="634784" y="0"/>
                </a:lnTo>
                <a:close/>
              </a:path>
              <a:path w="1270000" h="1822450">
                <a:moveTo>
                  <a:pt x="1062978" y="167195"/>
                </a:moveTo>
                <a:lnTo>
                  <a:pt x="634784" y="167195"/>
                </a:lnTo>
                <a:lnTo>
                  <a:pt x="673074" y="168748"/>
                </a:lnTo>
                <a:lnTo>
                  <a:pt x="710523" y="173326"/>
                </a:lnTo>
                <a:lnTo>
                  <a:pt x="782408" y="191071"/>
                </a:lnTo>
                <a:lnTo>
                  <a:pt x="849469" y="219460"/>
                </a:lnTo>
                <a:lnTo>
                  <a:pt x="910735" y="257524"/>
                </a:lnTo>
                <a:lnTo>
                  <a:pt x="965238" y="304293"/>
                </a:lnTo>
                <a:lnTo>
                  <a:pt x="1012006" y="358797"/>
                </a:lnTo>
                <a:lnTo>
                  <a:pt x="1050069" y="420065"/>
                </a:lnTo>
                <a:lnTo>
                  <a:pt x="1078459" y="487128"/>
                </a:lnTo>
                <a:lnTo>
                  <a:pt x="1096204" y="559016"/>
                </a:lnTo>
                <a:lnTo>
                  <a:pt x="1102334" y="634758"/>
                </a:lnTo>
                <a:lnTo>
                  <a:pt x="1269530" y="634758"/>
                </a:lnTo>
                <a:lnTo>
                  <a:pt x="1267421" y="582773"/>
                </a:lnTo>
                <a:lnTo>
                  <a:pt x="1261207" y="531932"/>
                </a:lnTo>
                <a:lnTo>
                  <a:pt x="1251050" y="482399"/>
                </a:lnTo>
                <a:lnTo>
                  <a:pt x="1237116" y="434339"/>
                </a:lnTo>
                <a:lnTo>
                  <a:pt x="1219569" y="387916"/>
                </a:lnTo>
                <a:lnTo>
                  <a:pt x="1198574" y="343295"/>
                </a:lnTo>
                <a:lnTo>
                  <a:pt x="1174296" y="300641"/>
                </a:lnTo>
                <a:lnTo>
                  <a:pt x="1146899" y="260118"/>
                </a:lnTo>
                <a:lnTo>
                  <a:pt x="1116547" y="221891"/>
                </a:lnTo>
                <a:lnTo>
                  <a:pt x="1083406" y="186124"/>
                </a:lnTo>
                <a:lnTo>
                  <a:pt x="1062978" y="167195"/>
                </a:lnTo>
                <a:close/>
              </a:path>
            </a:pathLst>
          </a:custGeom>
          <a:solidFill>
            <a:srgbClr val="435A69"/>
          </a:solidFill>
        </p:spPr>
        <p:txBody>
          <a:bodyPr wrap="square" lIns="0" tIns="0" rIns="0" bIns="0" rtlCol="0"/>
          <a:lstStyle/>
          <a:p>
            <a:endParaRPr/>
          </a:p>
        </p:txBody>
      </p:sp>
      <p:sp>
        <p:nvSpPr>
          <p:cNvPr id="19" name="bk object 19"/>
          <p:cNvSpPr/>
          <p:nvPr/>
        </p:nvSpPr>
        <p:spPr>
          <a:xfrm>
            <a:off x="4971827" y="784241"/>
            <a:ext cx="2375535" cy="2926715"/>
          </a:xfrm>
          <a:custGeom>
            <a:avLst/>
            <a:gdLst/>
            <a:ahLst/>
            <a:cxnLst/>
            <a:rect l="l" t="t" r="r" b="b"/>
            <a:pathLst>
              <a:path w="2375534" h="2926715">
                <a:moveTo>
                  <a:pt x="1187627" y="0"/>
                </a:moveTo>
                <a:lnTo>
                  <a:pt x="1090365" y="3944"/>
                </a:lnTo>
                <a:lnTo>
                  <a:pt x="995242" y="15571"/>
                </a:lnTo>
                <a:lnTo>
                  <a:pt x="902567" y="34574"/>
                </a:lnTo>
                <a:lnTo>
                  <a:pt x="812647" y="60644"/>
                </a:lnTo>
                <a:lnTo>
                  <a:pt x="725790" y="93474"/>
                </a:lnTo>
                <a:lnTo>
                  <a:pt x="642305" y="132755"/>
                </a:lnTo>
                <a:lnTo>
                  <a:pt x="562500" y="178179"/>
                </a:lnTo>
                <a:lnTo>
                  <a:pt x="486682" y="229438"/>
                </a:lnTo>
                <a:lnTo>
                  <a:pt x="415159" y="286224"/>
                </a:lnTo>
                <a:lnTo>
                  <a:pt x="348240" y="348230"/>
                </a:lnTo>
                <a:lnTo>
                  <a:pt x="286232" y="415147"/>
                </a:lnTo>
                <a:lnTo>
                  <a:pt x="229444" y="486668"/>
                </a:lnTo>
                <a:lnTo>
                  <a:pt x="178183" y="562484"/>
                </a:lnTo>
                <a:lnTo>
                  <a:pt x="132758" y="642287"/>
                </a:lnTo>
                <a:lnTo>
                  <a:pt x="93476" y="725769"/>
                </a:lnTo>
                <a:lnTo>
                  <a:pt x="60646" y="812622"/>
                </a:lnTo>
                <a:lnTo>
                  <a:pt x="34575" y="902539"/>
                </a:lnTo>
                <a:lnTo>
                  <a:pt x="15572" y="995211"/>
                </a:lnTo>
                <a:lnTo>
                  <a:pt x="3944" y="1090331"/>
                </a:lnTo>
                <a:lnTo>
                  <a:pt x="0" y="1187589"/>
                </a:lnTo>
                <a:lnTo>
                  <a:pt x="5774" y="1329986"/>
                </a:lnTo>
                <a:lnTo>
                  <a:pt x="22799" y="1469250"/>
                </a:lnTo>
                <a:lnTo>
                  <a:pt x="50622" y="1604932"/>
                </a:lnTo>
                <a:lnTo>
                  <a:pt x="88792" y="1736579"/>
                </a:lnTo>
                <a:lnTo>
                  <a:pt x="136858" y="1863742"/>
                </a:lnTo>
                <a:lnTo>
                  <a:pt x="194371" y="1985969"/>
                </a:lnTo>
                <a:lnTo>
                  <a:pt x="260877" y="2102809"/>
                </a:lnTo>
                <a:lnTo>
                  <a:pt x="335928" y="2213811"/>
                </a:lnTo>
                <a:lnTo>
                  <a:pt x="419071" y="2318524"/>
                </a:lnTo>
                <a:lnTo>
                  <a:pt x="509855" y="2416498"/>
                </a:lnTo>
                <a:lnTo>
                  <a:pt x="607831" y="2507282"/>
                </a:lnTo>
                <a:lnTo>
                  <a:pt x="712546" y="2590423"/>
                </a:lnTo>
                <a:lnTo>
                  <a:pt x="823550" y="2665472"/>
                </a:lnTo>
                <a:lnTo>
                  <a:pt x="940391" y="2731978"/>
                </a:lnTo>
                <a:lnTo>
                  <a:pt x="1062620" y="2789489"/>
                </a:lnTo>
                <a:lnTo>
                  <a:pt x="1189784" y="2837555"/>
                </a:lnTo>
                <a:lnTo>
                  <a:pt x="1321434" y="2875725"/>
                </a:lnTo>
                <a:lnTo>
                  <a:pt x="1457117" y="2903547"/>
                </a:lnTo>
                <a:lnTo>
                  <a:pt x="1596383" y="2920571"/>
                </a:lnTo>
                <a:lnTo>
                  <a:pt x="1738782" y="2926346"/>
                </a:lnTo>
                <a:lnTo>
                  <a:pt x="1738782" y="2759151"/>
                </a:lnTo>
                <a:lnTo>
                  <a:pt x="1610076" y="2753931"/>
                </a:lnTo>
                <a:lnTo>
                  <a:pt x="1484201" y="2738544"/>
                </a:lnTo>
                <a:lnTo>
                  <a:pt x="1361564" y="2713397"/>
                </a:lnTo>
                <a:lnTo>
                  <a:pt x="1242573" y="2678898"/>
                </a:lnTo>
                <a:lnTo>
                  <a:pt x="1127636" y="2635454"/>
                </a:lnTo>
                <a:lnTo>
                  <a:pt x="1017161" y="2583473"/>
                </a:lnTo>
                <a:lnTo>
                  <a:pt x="911554" y="2523363"/>
                </a:lnTo>
                <a:lnTo>
                  <a:pt x="811224" y="2455530"/>
                </a:lnTo>
                <a:lnTo>
                  <a:pt x="716578" y="2380383"/>
                </a:lnTo>
                <a:lnTo>
                  <a:pt x="628024" y="2298330"/>
                </a:lnTo>
                <a:lnTo>
                  <a:pt x="545969" y="2209777"/>
                </a:lnTo>
                <a:lnTo>
                  <a:pt x="470821" y="2115132"/>
                </a:lnTo>
                <a:lnTo>
                  <a:pt x="402987" y="2014804"/>
                </a:lnTo>
                <a:lnTo>
                  <a:pt x="342876" y="1909199"/>
                </a:lnTo>
                <a:lnTo>
                  <a:pt x="290894" y="1798725"/>
                </a:lnTo>
                <a:lnTo>
                  <a:pt x="247449" y="1683790"/>
                </a:lnTo>
                <a:lnTo>
                  <a:pt x="212949" y="1564802"/>
                </a:lnTo>
                <a:lnTo>
                  <a:pt x="187802" y="1442167"/>
                </a:lnTo>
                <a:lnTo>
                  <a:pt x="172415" y="1316293"/>
                </a:lnTo>
                <a:lnTo>
                  <a:pt x="167195" y="1187589"/>
                </a:lnTo>
                <a:lnTo>
                  <a:pt x="170584" y="1104023"/>
                </a:lnTo>
                <a:lnTo>
                  <a:pt x="180575" y="1022295"/>
                </a:lnTo>
                <a:lnTo>
                  <a:pt x="196904" y="942670"/>
                </a:lnTo>
                <a:lnTo>
                  <a:pt x="219305" y="865413"/>
                </a:lnTo>
                <a:lnTo>
                  <a:pt x="247513" y="790787"/>
                </a:lnTo>
                <a:lnTo>
                  <a:pt x="281265" y="719059"/>
                </a:lnTo>
                <a:lnTo>
                  <a:pt x="320296" y="650492"/>
                </a:lnTo>
                <a:lnTo>
                  <a:pt x="364341" y="585351"/>
                </a:lnTo>
                <a:lnTo>
                  <a:pt x="413135" y="523901"/>
                </a:lnTo>
                <a:lnTo>
                  <a:pt x="466413" y="466405"/>
                </a:lnTo>
                <a:lnTo>
                  <a:pt x="523912" y="413130"/>
                </a:lnTo>
                <a:lnTo>
                  <a:pt x="585366" y="364339"/>
                </a:lnTo>
                <a:lnTo>
                  <a:pt x="650510" y="320298"/>
                </a:lnTo>
                <a:lnTo>
                  <a:pt x="719081" y="281270"/>
                </a:lnTo>
                <a:lnTo>
                  <a:pt x="790812" y="247520"/>
                </a:lnTo>
                <a:lnTo>
                  <a:pt x="865441" y="219313"/>
                </a:lnTo>
                <a:lnTo>
                  <a:pt x="942701" y="196914"/>
                </a:lnTo>
                <a:lnTo>
                  <a:pt x="1022329" y="180587"/>
                </a:lnTo>
                <a:lnTo>
                  <a:pt x="1104059" y="170597"/>
                </a:lnTo>
                <a:lnTo>
                  <a:pt x="1187627" y="167208"/>
                </a:lnTo>
                <a:lnTo>
                  <a:pt x="1793434" y="167208"/>
                </a:lnTo>
                <a:lnTo>
                  <a:pt x="1732908" y="132755"/>
                </a:lnTo>
                <a:lnTo>
                  <a:pt x="1649429" y="93474"/>
                </a:lnTo>
                <a:lnTo>
                  <a:pt x="1562579" y="60644"/>
                </a:lnTo>
                <a:lnTo>
                  <a:pt x="1472666" y="34574"/>
                </a:lnTo>
                <a:lnTo>
                  <a:pt x="1379998" y="15571"/>
                </a:lnTo>
                <a:lnTo>
                  <a:pt x="1284882" y="3944"/>
                </a:lnTo>
                <a:lnTo>
                  <a:pt x="1187627" y="0"/>
                </a:lnTo>
                <a:close/>
              </a:path>
              <a:path w="2375534" h="2926715">
                <a:moveTo>
                  <a:pt x="1272819" y="1187589"/>
                </a:moveTo>
                <a:lnTo>
                  <a:pt x="1105623" y="1187589"/>
                </a:lnTo>
                <a:lnTo>
                  <a:pt x="1107732" y="1239572"/>
                </a:lnTo>
                <a:lnTo>
                  <a:pt x="1113947" y="1290412"/>
                </a:lnTo>
                <a:lnTo>
                  <a:pt x="1124104" y="1339944"/>
                </a:lnTo>
                <a:lnTo>
                  <a:pt x="1138039" y="1388004"/>
                </a:lnTo>
                <a:lnTo>
                  <a:pt x="1155586" y="1434426"/>
                </a:lnTo>
                <a:lnTo>
                  <a:pt x="1176582" y="1479047"/>
                </a:lnTo>
                <a:lnTo>
                  <a:pt x="1200862" y="1521701"/>
                </a:lnTo>
                <a:lnTo>
                  <a:pt x="1228260" y="1562224"/>
                </a:lnTo>
                <a:lnTo>
                  <a:pt x="1258613" y="1600451"/>
                </a:lnTo>
                <a:lnTo>
                  <a:pt x="1291756" y="1636218"/>
                </a:lnTo>
                <a:lnTo>
                  <a:pt x="1327524" y="1669360"/>
                </a:lnTo>
                <a:lnTo>
                  <a:pt x="1365753" y="1699713"/>
                </a:lnTo>
                <a:lnTo>
                  <a:pt x="1406277" y="1727111"/>
                </a:lnTo>
                <a:lnTo>
                  <a:pt x="1448933" y="1751390"/>
                </a:lnTo>
                <a:lnTo>
                  <a:pt x="1493556" y="1772386"/>
                </a:lnTo>
                <a:lnTo>
                  <a:pt x="1539980" y="1789933"/>
                </a:lnTo>
                <a:lnTo>
                  <a:pt x="1588043" y="1803868"/>
                </a:lnTo>
                <a:lnTo>
                  <a:pt x="1637578" y="1814025"/>
                </a:lnTo>
                <a:lnTo>
                  <a:pt x="1688421" y="1820240"/>
                </a:lnTo>
                <a:lnTo>
                  <a:pt x="1740408" y="1822348"/>
                </a:lnTo>
                <a:lnTo>
                  <a:pt x="1792392" y="1820240"/>
                </a:lnTo>
                <a:lnTo>
                  <a:pt x="1843234" y="1814025"/>
                </a:lnTo>
                <a:lnTo>
                  <a:pt x="1892767" y="1803868"/>
                </a:lnTo>
                <a:lnTo>
                  <a:pt x="1940827" y="1789933"/>
                </a:lnTo>
                <a:lnTo>
                  <a:pt x="1987250" y="1772386"/>
                </a:lnTo>
                <a:lnTo>
                  <a:pt x="2031871" y="1751390"/>
                </a:lnTo>
                <a:lnTo>
                  <a:pt x="2074525" y="1727111"/>
                </a:lnTo>
                <a:lnTo>
                  <a:pt x="2115048" y="1699713"/>
                </a:lnTo>
                <a:lnTo>
                  <a:pt x="2153275" y="1669360"/>
                </a:lnTo>
                <a:lnTo>
                  <a:pt x="2168608" y="1655152"/>
                </a:lnTo>
                <a:lnTo>
                  <a:pt x="1740408" y="1655152"/>
                </a:lnTo>
                <a:lnTo>
                  <a:pt x="1702113" y="1653599"/>
                </a:lnTo>
                <a:lnTo>
                  <a:pt x="1628173" y="1641540"/>
                </a:lnTo>
                <a:lnTo>
                  <a:pt x="1558572" y="1618350"/>
                </a:lnTo>
                <a:lnTo>
                  <a:pt x="1494282" y="1585001"/>
                </a:lnTo>
                <a:lnTo>
                  <a:pt x="1436272" y="1542462"/>
                </a:lnTo>
                <a:lnTo>
                  <a:pt x="1385512" y="1491704"/>
                </a:lnTo>
                <a:lnTo>
                  <a:pt x="1342972" y="1433696"/>
                </a:lnTo>
                <a:lnTo>
                  <a:pt x="1309622" y="1369410"/>
                </a:lnTo>
                <a:lnTo>
                  <a:pt x="1286432" y="1299814"/>
                </a:lnTo>
                <a:lnTo>
                  <a:pt x="1274372" y="1225880"/>
                </a:lnTo>
                <a:lnTo>
                  <a:pt x="1272819" y="1187589"/>
                </a:lnTo>
                <a:close/>
              </a:path>
              <a:path w="2375534" h="2926715">
                <a:moveTo>
                  <a:pt x="1793434" y="167208"/>
                </a:moveTo>
                <a:lnTo>
                  <a:pt x="1187627" y="167208"/>
                </a:lnTo>
                <a:lnTo>
                  <a:pt x="1271188" y="170597"/>
                </a:lnTo>
                <a:lnTo>
                  <a:pt x="1352911" y="180587"/>
                </a:lnTo>
                <a:lnTo>
                  <a:pt x="1432532" y="196914"/>
                </a:lnTo>
                <a:lnTo>
                  <a:pt x="1509785" y="219313"/>
                </a:lnTo>
                <a:lnTo>
                  <a:pt x="1584407" y="247520"/>
                </a:lnTo>
                <a:lnTo>
                  <a:pt x="1656132" y="281270"/>
                </a:lnTo>
                <a:lnTo>
                  <a:pt x="1724697" y="320298"/>
                </a:lnTo>
                <a:lnTo>
                  <a:pt x="1789836" y="364339"/>
                </a:lnTo>
                <a:lnTo>
                  <a:pt x="1851284" y="413130"/>
                </a:lnTo>
                <a:lnTo>
                  <a:pt x="1908778" y="466405"/>
                </a:lnTo>
                <a:lnTo>
                  <a:pt x="1962052" y="523901"/>
                </a:lnTo>
                <a:lnTo>
                  <a:pt x="2010842" y="585351"/>
                </a:lnTo>
                <a:lnTo>
                  <a:pt x="2054882" y="650492"/>
                </a:lnTo>
                <a:lnTo>
                  <a:pt x="2093910" y="719059"/>
                </a:lnTo>
                <a:lnTo>
                  <a:pt x="2127659" y="790787"/>
                </a:lnTo>
                <a:lnTo>
                  <a:pt x="2155866" y="865413"/>
                </a:lnTo>
                <a:lnTo>
                  <a:pt x="2178265" y="942670"/>
                </a:lnTo>
                <a:lnTo>
                  <a:pt x="2194592" y="1022295"/>
                </a:lnTo>
                <a:lnTo>
                  <a:pt x="2204582" y="1104023"/>
                </a:lnTo>
                <a:lnTo>
                  <a:pt x="2207971" y="1187589"/>
                </a:lnTo>
                <a:lnTo>
                  <a:pt x="2206418" y="1225880"/>
                </a:lnTo>
                <a:lnTo>
                  <a:pt x="2194359" y="1299814"/>
                </a:lnTo>
                <a:lnTo>
                  <a:pt x="2171170" y="1369410"/>
                </a:lnTo>
                <a:lnTo>
                  <a:pt x="2137822" y="1433696"/>
                </a:lnTo>
                <a:lnTo>
                  <a:pt x="2095284" y="1491704"/>
                </a:lnTo>
                <a:lnTo>
                  <a:pt x="2044527" y="1542462"/>
                </a:lnTo>
                <a:lnTo>
                  <a:pt x="1986520" y="1585001"/>
                </a:lnTo>
                <a:lnTo>
                  <a:pt x="1922233" y="1618350"/>
                </a:lnTo>
                <a:lnTo>
                  <a:pt x="1852637" y="1641540"/>
                </a:lnTo>
                <a:lnTo>
                  <a:pt x="1778700" y="1653599"/>
                </a:lnTo>
                <a:lnTo>
                  <a:pt x="1740408" y="1655152"/>
                </a:lnTo>
                <a:lnTo>
                  <a:pt x="2168608" y="1655152"/>
                </a:lnTo>
                <a:lnTo>
                  <a:pt x="2222183" y="1600451"/>
                </a:lnTo>
                <a:lnTo>
                  <a:pt x="2252535" y="1562224"/>
                </a:lnTo>
                <a:lnTo>
                  <a:pt x="2279932" y="1521701"/>
                </a:lnTo>
                <a:lnTo>
                  <a:pt x="2304211" y="1479047"/>
                </a:lnTo>
                <a:lnTo>
                  <a:pt x="2325206" y="1434426"/>
                </a:lnTo>
                <a:lnTo>
                  <a:pt x="2342752" y="1388004"/>
                </a:lnTo>
                <a:lnTo>
                  <a:pt x="2356687" y="1339944"/>
                </a:lnTo>
                <a:lnTo>
                  <a:pt x="2366843" y="1290412"/>
                </a:lnTo>
                <a:lnTo>
                  <a:pt x="2373058" y="1239572"/>
                </a:lnTo>
                <a:lnTo>
                  <a:pt x="2375166" y="1187589"/>
                </a:lnTo>
                <a:lnTo>
                  <a:pt x="2371222" y="1090331"/>
                </a:lnTo>
                <a:lnTo>
                  <a:pt x="2359595" y="995211"/>
                </a:lnTo>
                <a:lnTo>
                  <a:pt x="2340593" y="902539"/>
                </a:lnTo>
                <a:lnTo>
                  <a:pt x="2314524" y="812622"/>
                </a:lnTo>
                <a:lnTo>
                  <a:pt x="2281696" y="725769"/>
                </a:lnTo>
                <a:lnTo>
                  <a:pt x="2242417" y="642287"/>
                </a:lnTo>
                <a:lnTo>
                  <a:pt x="2196995" y="562484"/>
                </a:lnTo>
                <a:lnTo>
                  <a:pt x="2145738" y="486668"/>
                </a:lnTo>
                <a:lnTo>
                  <a:pt x="2088954" y="415147"/>
                </a:lnTo>
                <a:lnTo>
                  <a:pt x="2026951" y="348230"/>
                </a:lnTo>
                <a:lnTo>
                  <a:pt x="1960037" y="286224"/>
                </a:lnTo>
                <a:lnTo>
                  <a:pt x="1888520" y="229438"/>
                </a:lnTo>
                <a:lnTo>
                  <a:pt x="1812707" y="178179"/>
                </a:lnTo>
                <a:lnTo>
                  <a:pt x="1793434" y="167208"/>
                </a:lnTo>
                <a:close/>
              </a:path>
            </a:pathLst>
          </a:custGeom>
          <a:solidFill>
            <a:srgbClr val="435A69"/>
          </a:solidFill>
        </p:spPr>
        <p:txBody>
          <a:bodyPr wrap="square" lIns="0" tIns="0" rIns="0" bIns="0" rtlCol="0"/>
          <a:lstStyle/>
          <a:p>
            <a:endParaRPr/>
          </a:p>
        </p:txBody>
      </p:sp>
      <p:sp>
        <p:nvSpPr>
          <p:cNvPr id="2" name="Holder 2"/>
          <p:cNvSpPr>
            <a:spLocks noGrp="1"/>
          </p:cNvSpPr>
          <p:nvPr>
            <p:ph type="ctrTitle"/>
          </p:nvPr>
        </p:nvSpPr>
        <p:spPr>
          <a:xfrm>
            <a:off x="707299" y="2216065"/>
            <a:ext cx="6148250" cy="787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134427" y="2987040"/>
            <a:ext cx="5293995" cy="1333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35A6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rgbClr val="435A6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35A69"/>
                </a:solidFill>
                <a:latin typeface="Arial"/>
                <a:cs typeface="Arial"/>
              </a:defRPr>
            </a:lvl1pPr>
          </a:lstStyle>
          <a:p>
            <a:endParaRPr/>
          </a:p>
        </p:txBody>
      </p:sp>
      <p:sp>
        <p:nvSpPr>
          <p:cNvPr id="3" name="Holder 3"/>
          <p:cNvSpPr>
            <a:spLocks noGrp="1"/>
          </p:cNvSpPr>
          <p:nvPr>
            <p:ph sz="half" idx="2"/>
          </p:nvPr>
        </p:nvSpPr>
        <p:spPr>
          <a:xfrm>
            <a:off x="378142" y="1226820"/>
            <a:ext cx="3289839" cy="35204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1226820"/>
            <a:ext cx="3289839" cy="35204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35A6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7299" y="690744"/>
            <a:ext cx="6148250" cy="355600"/>
          </a:xfrm>
          <a:prstGeom prst="rect">
            <a:avLst/>
          </a:prstGeom>
        </p:spPr>
        <p:txBody>
          <a:bodyPr wrap="square" lIns="0" tIns="0" rIns="0" bIns="0">
            <a:spAutoFit/>
          </a:bodyPr>
          <a:lstStyle>
            <a:lvl1pPr>
              <a:defRPr sz="2800" b="1" i="0">
                <a:solidFill>
                  <a:srgbClr val="435A69"/>
                </a:solidFill>
                <a:latin typeface="Arial"/>
                <a:cs typeface="Arial"/>
              </a:defRPr>
            </a:lvl1pPr>
          </a:lstStyle>
          <a:p>
            <a:endParaRPr/>
          </a:p>
        </p:txBody>
      </p:sp>
      <p:sp>
        <p:nvSpPr>
          <p:cNvPr id="3" name="Holder 3"/>
          <p:cNvSpPr>
            <a:spLocks noGrp="1"/>
          </p:cNvSpPr>
          <p:nvPr>
            <p:ph type="body" idx="1"/>
          </p:nvPr>
        </p:nvSpPr>
        <p:spPr>
          <a:xfrm>
            <a:off x="706845" y="1268333"/>
            <a:ext cx="6149159" cy="2565400"/>
          </a:xfrm>
          <a:prstGeom prst="rect">
            <a:avLst/>
          </a:prstGeom>
        </p:spPr>
        <p:txBody>
          <a:bodyPr wrap="square" lIns="0" tIns="0" rIns="0" bIns="0">
            <a:spAutoFit/>
          </a:bodyPr>
          <a:lstStyle>
            <a:lvl1pPr>
              <a:defRPr sz="1600" b="0" i="0">
                <a:solidFill>
                  <a:srgbClr val="435A69"/>
                </a:solidFill>
                <a:latin typeface="Arial"/>
                <a:cs typeface="Arial"/>
              </a:defRPr>
            </a:lvl1pPr>
          </a:lstStyle>
          <a:p>
            <a:endParaRPr dirty="0"/>
          </a:p>
        </p:txBody>
      </p:sp>
      <p:sp>
        <p:nvSpPr>
          <p:cNvPr id="4" name="Holder 4"/>
          <p:cNvSpPr>
            <a:spLocks noGrp="1"/>
          </p:cNvSpPr>
          <p:nvPr>
            <p:ph type="ftr" sz="quarter" idx="5"/>
          </p:nvPr>
        </p:nvSpPr>
        <p:spPr>
          <a:xfrm>
            <a:off x="2571369" y="4960620"/>
            <a:ext cx="2420112" cy="2667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4960620"/>
            <a:ext cx="1739455" cy="266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3/12/2024</a:t>
            </a:fld>
            <a:endParaRPr lang="en-US"/>
          </a:p>
        </p:txBody>
      </p:sp>
      <p:sp>
        <p:nvSpPr>
          <p:cNvPr id="6" name="Holder 6"/>
          <p:cNvSpPr>
            <a:spLocks noGrp="1"/>
          </p:cNvSpPr>
          <p:nvPr>
            <p:ph type="sldNum" sz="quarter" idx="7"/>
          </p:nvPr>
        </p:nvSpPr>
        <p:spPr>
          <a:xfrm>
            <a:off x="5445252" y="4960620"/>
            <a:ext cx="1739455" cy="2667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‹nr.›</a:t>
            </a:fld>
            <a:endParaRPr/>
          </a:p>
        </p:txBody>
      </p:sp>
      <p:pic>
        <p:nvPicPr>
          <p:cNvPr id="9" name="Picture 8" descr="decibel_darkgrey_rgb.png"/>
          <p:cNvPicPr>
            <a:picLocks noChangeAspect="1"/>
          </p:cNvPicPr>
          <p:nvPr userDrawn="1"/>
        </p:nvPicPr>
        <p:blipFill>
          <a:blip r:embed="rId7"/>
          <a:stretch>
            <a:fillRect/>
          </a:stretch>
        </p:blipFill>
        <p:spPr>
          <a:xfrm>
            <a:off x="5149850" y="4648200"/>
            <a:ext cx="2209800" cy="5688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ecibel.dk/nyheder/ny-podcastserie-fra-decibel" TargetMode="External"/><Relationship Id="rId2" Type="http://schemas.openxmlformats.org/officeDocument/2006/relationships/hyperlink" Target="https://decibel.dk/alt-om-hoeretab/hoereteknologi/hoereapparater-h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positphotos.com/da/vector/types-of-hearing-aids-for-the-hearing-impaired-and-the-deaf-different-hearing-aid-technology-505352888.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cibel.dk/nyheder/ny-podcastserie-fra-decibel" TargetMode="External"/><Relationship Id="rId2" Type="http://schemas.openxmlformats.org/officeDocument/2006/relationships/hyperlink" Target="https://decibel.dk/alt-om-hoeretab/hoereteknologi/cochlear-implant-c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oereforeningen.dk/viden-om/ci-og-bahs/cochlear-implant/videoer-om-ci/" TargetMode="External"/><Relationship Id="rId2" Type="http://schemas.openxmlformats.org/officeDocument/2006/relationships/hyperlink" Target="https://www.westchesterhearingcenter.com/services/hearing-solutions/cochlear-impl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cibel.dk/nyheder/ny-podcastserie-fra-decibel" TargetMode="External"/><Relationship Id="rId2" Type="http://schemas.openxmlformats.org/officeDocument/2006/relationships/hyperlink" Target="https://decibel.dk/alt-om-hoeretab/hoereteknologi/benforankrede-hoeresystemer-bah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ticonmedical.com/dk/hearing-and-hearing-loss/meet-other-users/connect-with-others" TargetMode="External"/><Relationship Id="rId1" Type="http://schemas.openxmlformats.org/officeDocument/2006/relationships/slideLayout" Target="../slideLayouts/slideLayout2.xml"/><Relationship Id="rId4" Type="http://schemas.openxmlformats.org/officeDocument/2006/relationships/hyperlink" Target="https://www.healthyhearing.com/help/hearing-aids/bone-anchor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cibel.dk/nyheder/ny-podcastserie-fra-decibel" TargetMode="External"/><Relationship Id="rId2" Type="http://schemas.openxmlformats.org/officeDocument/2006/relationships/hyperlink" Target="https://decibel.dk/alt-om-hoeretab/hoerelse-hoeretab/hvordan-fungerer-hoerels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iha.dk/blog/linglyds-tjek-hvorfor-laver-vi-goer-man-naar-barnet-ikke-gider-deltag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app=desktop&amp;v=zSe5mOSVYb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cibel.dk/alt-om-hoeretab/hoerelse-hoeretab" TargetMode="External"/><Relationship Id="rId2" Type="http://schemas.openxmlformats.org/officeDocument/2006/relationships/hyperlink" Target="https://decibel.dk/hverdagen-med-hoeretab/hoerehistorier/hoerehistorier-podca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cibel.dk/alt-om-hoeretab/hoerelse-hoereta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gshospitalet.dk/afdelinger-og-klinikker/hovedorto/oere-naese-halskirurgi/enheder-og-laboratorier/Documents/Hvad%20du%20b%C3%B8r%20vide%20om%20dit%20barns%20h%C3%B8relse%20%28Oticon%29.pdf" TargetMode="External"/><Relationship Id="rId2" Type="http://schemas.openxmlformats.org/officeDocument/2006/relationships/hyperlink" Target="https://www.rigshospitalet.dk/afdelinger-og-klinikker/hovedorto/oere-naese-halskirurgi/enheder-og-laboratorier/Sider/center-for-hoerelse-og-balance.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ndhed.dk/borger/patienthaandbogen/oere-naese-hals/symptomer/hoerenedsaettelse-vejviser/"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el.com/da/about-hearing/how-hearing-works" TargetMode="External"/><Relationship Id="rId2" Type="http://schemas.openxmlformats.org/officeDocument/2006/relationships/hyperlink" Target="https://www.sundhed.dk/borger/patienthaandbogen/oere-naese-hals/symptomer/hoerenedsaettelse-vejviser/" TargetMode="External"/><Relationship Id="rId1" Type="http://schemas.openxmlformats.org/officeDocument/2006/relationships/slideLayout" Target="../slideLayouts/slideLayout2.xml"/><Relationship Id="rId4" Type="http://schemas.openxmlformats.org/officeDocument/2006/relationships/hyperlink" Target="https://www.youtube.com/watch?v=K-cRIO4gQmk&amp;t=38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decibel.dk/alt-om-hoeretab/hoerelse-hoeretab/hvad-er-hoereta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resound.com/da/hearing-loss/understanding/types/conductiv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ecibel.dk/alt-om-hoeretab/hoerelse-hoeretab/hvad-er-hoereta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edel.com/da/about-hearing/types-of-hearing-loss#SnH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el.com/da/about-hearing/types-of-hearing-loss#Neural_HL" TargetMode="External"/><Relationship Id="rId2" Type="http://schemas.openxmlformats.org/officeDocument/2006/relationships/hyperlink" Target="https://www.sundhed.dk/borger/patienthaandbogen/oere-naese-hals/symptomer/hoerenedsaettelse-vejvis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A4C1C6"/>
          </a:solidFill>
        </p:spPr>
        <p:txBody>
          <a:bodyPr wrap="square" lIns="0" tIns="0" rIns="0" bIns="0" rtlCol="0"/>
          <a:lstStyle/>
          <a:p>
            <a:endParaRPr/>
          </a:p>
        </p:txBody>
      </p:sp>
      <p:sp>
        <p:nvSpPr>
          <p:cNvPr id="3" name="object 3"/>
          <p:cNvSpPr/>
          <p:nvPr/>
        </p:nvSpPr>
        <p:spPr>
          <a:xfrm>
            <a:off x="4127995" y="216010"/>
            <a:ext cx="3432175" cy="4063365"/>
          </a:xfrm>
          <a:custGeom>
            <a:avLst/>
            <a:gdLst/>
            <a:ahLst/>
            <a:cxnLst/>
            <a:rect l="l" t="t" r="r" b="b"/>
            <a:pathLst>
              <a:path w="3432175" h="4063365">
                <a:moveTo>
                  <a:pt x="2031415" y="0"/>
                </a:moveTo>
                <a:lnTo>
                  <a:pt x="1864808" y="6734"/>
                </a:lnTo>
                <a:lnTo>
                  <a:pt x="1701910" y="26587"/>
                </a:lnTo>
                <a:lnTo>
                  <a:pt x="1543243" y="59038"/>
                </a:lnTo>
                <a:lnTo>
                  <a:pt x="1389332" y="103563"/>
                </a:lnTo>
                <a:lnTo>
                  <a:pt x="1240697" y="159638"/>
                </a:lnTo>
                <a:lnTo>
                  <a:pt x="1097864" y="226742"/>
                </a:lnTo>
                <a:lnTo>
                  <a:pt x="961353" y="304352"/>
                </a:lnTo>
                <a:lnTo>
                  <a:pt x="831688" y="391945"/>
                </a:lnTo>
                <a:lnTo>
                  <a:pt x="709392" y="488997"/>
                </a:lnTo>
                <a:lnTo>
                  <a:pt x="594988" y="594987"/>
                </a:lnTo>
                <a:lnTo>
                  <a:pt x="488998" y="709390"/>
                </a:lnTo>
                <a:lnTo>
                  <a:pt x="391945" y="831686"/>
                </a:lnTo>
                <a:lnTo>
                  <a:pt x="304353" y="961350"/>
                </a:lnTo>
                <a:lnTo>
                  <a:pt x="226743" y="1097859"/>
                </a:lnTo>
                <a:lnTo>
                  <a:pt x="159638" y="1240692"/>
                </a:lnTo>
                <a:lnTo>
                  <a:pt x="103563" y="1389325"/>
                </a:lnTo>
                <a:lnTo>
                  <a:pt x="59038" y="1543235"/>
                </a:lnTo>
                <a:lnTo>
                  <a:pt x="26587" y="1701900"/>
                </a:lnTo>
                <a:lnTo>
                  <a:pt x="6734" y="1864797"/>
                </a:lnTo>
                <a:lnTo>
                  <a:pt x="0" y="2031403"/>
                </a:lnTo>
                <a:lnTo>
                  <a:pt x="6734" y="2198010"/>
                </a:lnTo>
                <a:lnTo>
                  <a:pt x="26587" y="2360908"/>
                </a:lnTo>
                <a:lnTo>
                  <a:pt x="59038" y="2519575"/>
                </a:lnTo>
                <a:lnTo>
                  <a:pt x="103563" y="2673486"/>
                </a:lnTo>
                <a:lnTo>
                  <a:pt x="159639" y="2822120"/>
                </a:lnTo>
                <a:lnTo>
                  <a:pt x="226743" y="2964954"/>
                </a:lnTo>
                <a:lnTo>
                  <a:pt x="304353" y="3101465"/>
                </a:lnTo>
                <a:lnTo>
                  <a:pt x="391945" y="3231130"/>
                </a:lnTo>
                <a:lnTo>
                  <a:pt x="488998" y="3353425"/>
                </a:lnTo>
                <a:lnTo>
                  <a:pt x="594988" y="3467830"/>
                </a:lnTo>
                <a:lnTo>
                  <a:pt x="709392" y="3573820"/>
                </a:lnTo>
                <a:lnTo>
                  <a:pt x="831688" y="3670872"/>
                </a:lnTo>
                <a:lnTo>
                  <a:pt x="961353" y="3758465"/>
                </a:lnTo>
                <a:lnTo>
                  <a:pt x="1097864" y="3836075"/>
                </a:lnTo>
                <a:lnTo>
                  <a:pt x="1240697" y="3903179"/>
                </a:lnTo>
                <a:lnTo>
                  <a:pt x="1389332" y="3959255"/>
                </a:lnTo>
                <a:lnTo>
                  <a:pt x="1543243" y="4003780"/>
                </a:lnTo>
                <a:lnTo>
                  <a:pt x="1701910" y="4036231"/>
                </a:lnTo>
                <a:lnTo>
                  <a:pt x="1864808" y="4056084"/>
                </a:lnTo>
                <a:lnTo>
                  <a:pt x="2031415" y="4062818"/>
                </a:lnTo>
                <a:lnTo>
                  <a:pt x="2198023" y="4056084"/>
                </a:lnTo>
                <a:lnTo>
                  <a:pt x="2360921" y="4036231"/>
                </a:lnTo>
                <a:lnTo>
                  <a:pt x="2519587" y="4003780"/>
                </a:lnTo>
                <a:lnTo>
                  <a:pt x="2673499" y="3959255"/>
                </a:lnTo>
                <a:lnTo>
                  <a:pt x="2822133" y="3903179"/>
                </a:lnTo>
                <a:lnTo>
                  <a:pt x="2964967" y="3836075"/>
                </a:lnTo>
                <a:lnTo>
                  <a:pt x="3101478" y="3758465"/>
                </a:lnTo>
                <a:lnTo>
                  <a:pt x="3231142" y="3670872"/>
                </a:lnTo>
                <a:lnTo>
                  <a:pt x="3353438" y="3573820"/>
                </a:lnTo>
                <a:lnTo>
                  <a:pt x="3432009" y="3501027"/>
                </a:lnTo>
                <a:lnTo>
                  <a:pt x="3432009" y="561789"/>
                </a:lnTo>
                <a:lnTo>
                  <a:pt x="3353438" y="488997"/>
                </a:lnTo>
                <a:lnTo>
                  <a:pt x="3231142" y="391945"/>
                </a:lnTo>
                <a:lnTo>
                  <a:pt x="3101478" y="304352"/>
                </a:lnTo>
                <a:lnTo>
                  <a:pt x="2964967" y="226742"/>
                </a:lnTo>
                <a:lnTo>
                  <a:pt x="2822133" y="159638"/>
                </a:lnTo>
                <a:lnTo>
                  <a:pt x="2673499" y="103563"/>
                </a:lnTo>
                <a:lnTo>
                  <a:pt x="2519587" y="59038"/>
                </a:lnTo>
                <a:lnTo>
                  <a:pt x="2360921" y="26587"/>
                </a:lnTo>
                <a:lnTo>
                  <a:pt x="2198023" y="6734"/>
                </a:lnTo>
                <a:lnTo>
                  <a:pt x="2031415" y="0"/>
                </a:lnTo>
                <a:close/>
              </a:path>
            </a:pathLst>
          </a:custGeom>
          <a:solidFill>
            <a:srgbClr val="FFFFFF"/>
          </a:solidFill>
        </p:spPr>
        <p:txBody>
          <a:bodyPr wrap="square" lIns="0" tIns="0" rIns="0" bIns="0" rtlCol="0"/>
          <a:lstStyle/>
          <a:p>
            <a:endParaRPr/>
          </a:p>
        </p:txBody>
      </p:sp>
      <p:sp>
        <p:nvSpPr>
          <p:cNvPr id="4" name="object 4"/>
          <p:cNvSpPr/>
          <p:nvPr/>
        </p:nvSpPr>
        <p:spPr>
          <a:xfrm>
            <a:off x="0" y="754507"/>
            <a:ext cx="4804410" cy="4573905"/>
          </a:xfrm>
          <a:custGeom>
            <a:avLst/>
            <a:gdLst/>
            <a:ahLst/>
            <a:cxnLst/>
            <a:rect l="l" t="t" r="r" b="b"/>
            <a:pathLst>
              <a:path w="4804410" h="4573905">
                <a:moveTo>
                  <a:pt x="1970039" y="0"/>
                </a:moveTo>
                <a:lnTo>
                  <a:pt x="1737603" y="9394"/>
                </a:lnTo>
                <a:lnTo>
                  <a:pt x="1510342" y="37092"/>
                </a:lnTo>
                <a:lnTo>
                  <a:pt x="1288985" y="82364"/>
                </a:lnTo>
                <a:lnTo>
                  <a:pt x="1074262" y="144481"/>
                </a:lnTo>
                <a:lnTo>
                  <a:pt x="866901" y="222713"/>
                </a:lnTo>
                <a:lnTo>
                  <a:pt x="667633" y="316330"/>
                </a:lnTo>
                <a:lnTo>
                  <a:pt x="477186" y="424604"/>
                </a:lnTo>
                <a:lnTo>
                  <a:pt x="296290" y="546805"/>
                </a:lnTo>
                <a:lnTo>
                  <a:pt x="125674" y="682204"/>
                </a:lnTo>
                <a:lnTo>
                  <a:pt x="0" y="798635"/>
                </a:lnTo>
                <a:lnTo>
                  <a:pt x="0" y="4573498"/>
                </a:lnTo>
                <a:lnTo>
                  <a:pt x="4205132" y="4573498"/>
                </a:lnTo>
                <a:lnTo>
                  <a:pt x="4257276" y="4507792"/>
                </a:lnTo>
                <a:lnTo>
                  <a:pt x="4379477" y="4326896"/>
                </a:lnTo>
                <a:lnTo>
                  <a:pt x="4487751" y="4136449"/>
                </a:lnTo>
                <a:lnTo>
                  <a:pt x="4581369" y="3937180"/>
                </a:lnTo>
                <a:lnTo>
                  <a:pt x="4659600" y="3729819"/>
                </a:lnTo>
                <a:lnTo>
                  <a:pt x="4721717" y="3515096"/>
                </a:lnTo>
                <a:lnTo>
                  <a:pt x="4766989" y="3293739"/>
                </a:lnTo>
                <a:lnTo>
                  <a:pt x="4794687" y="3066478"/>
                </a:lnTo>
                <a:lnTo>
                  <a:pt x="4804082" y="2834043"/>
                </a:lnTo>
                <a:lnTo>
                  <a:pt x="4794687" y="2601607"/>
                </a:lnTo>
                <a:lnTo>
                  <a:pt x="4766989" y="2374346"/>
                </a:lnTo>
                <a:lnTo>
                  <a:pt x="4721717" y="2152989"/>
                </a:lnTo>
                <a:lnTo>
                  <a:pt x="4659600" y="1938266"/>
                </a:lnTo>
                <a:lnTo>
                  <a:pt x="4581369" y="1730905"/>
                </a:lnTo>
                <a:lnTo>
                  <a:pt x="4487751" y="1531637"/>
                </a:lnTo>
                <a:lnTo>
                  <a:pt x="4379477" y="1341190"/>
                </a:lnTo>
                <a:lnTo>
                  <a:pt x="4257276" y="1160294"/>
                </a:lnTo>
                <a:lnTo>
                  <a:pt x="4121877" y="989678"/>
                </a:lnTo>
                <a:lnTo>
                  <a:pt x="3974010" y="830072"/>
                </a:lnTo>
                <a:lnTo>
                  <a:pt x="3814404" y="682204"/>
                </a:lnTo>
                <a:lnTo>
                  <a:pt x="3643788" y="546805"/>
                </a:lnTo>
                <a:lnTo>
                  <a:pt x="3462892" y="424604"/>
                </a:lnTo>
                <a:lnTo>
                  <a:pt x="3272445" y="316330"/>
                </a:lnTo>
                <a:lnTo>
                  <a:pt x="3073176" y="222713"/>
                </a:lnTo>
                <a:lnTo>
                  <a:pt x="2865816" y="144481"/>
                </a:lnTo>
                <a:lnTo>
                  <a:pt x="2651092" y="82364"/>
                </a:lnTo>
                <a:lnTo>
                  <a:pt x="2429735" y="37092"/>
                </a:lnTo>
                <a:lnTo>
                  <a:pt x="2202474" y="9394"/>
                </a:lnTo>
                <a:lnTo>
                  <a:pt x="1970039" y="0"/>
                </a:lnTo>
              </a:path>
            </a:pathLst>
          </a:custGeom>
          <a:solidFill>
            <a:srgbClr val="435A69"/>
          </a:solidFill>
        </p:spPr>
        <p:txBody>
          <a:bodyPr wrap="square" lIns="0" tIns="0" rIns="0" bIns="0" rtlCol="0"/>
          <a:lstStyle/>
          <a:p>
            <a:endParaRPr/>
          </a:p>
        </p:txBody>
      </p:sp>
      <p:sp>
        <p:nvSpPr>
          <p:cNvPr id="5" name="object 5"/>
          <p:cNvSpPr/>
          <p:nvPr/>
        </p:nvSpPr>
        <p:spPr>
          <a:xfrm>
            <a:off x="5524668" y="1337059"/>
            <a:ext cx="1270000" cy="1822450"/>
          </a:xfrm>
          <a:custGeom>
            <a:avLst/>
            <a:gdLst/>
            <a:ahLst/>
            <a:cxnLst/>
            <a:rect l="l" t="t" r="r" b="b"/>
            <a:pathLst>
              <a:path w="1270000" h="1822450">
                <a:moveTo>
                  <a:pt x="634784" y="0"/>
                </a:moveTo>
                <a:lnTo>
                  <a:pt x="582797" y="2108"/>
                </a:lnTo>
                <a:lnTo>
                  <a:pt x="531954" y="8322"/>
                </a:lnTo>
                <a:lnTo>
                  <a:pt x="482419" y="18479"/>
                </a:lnTo>
                <a:lnTo>
                  <a:pt x="434357" y="32413"/>
                </a:lnTo>
                <a:lnTo>
                  <a:pt x="387932" y="49960"/>
                </a:lnTo>
                <a:lnTo>
                  <a:pt x="343309" y="70955"/>
                </a:lnTo>
                <a:lnTo>
                  <a:pt x="300653" y="95234"/>
                </a:lnTo>
                <a:lnTo>
                  <a:pt x="260129" y="122631"/>
                </a:lnTo>
                <a:lnTo>
                  <a:pt x="221900" y="152983"/>
                </a:lnTo>
                <a:lnTo>
                  <a:pt x="186132" y="186124"/>
                </a:lnTo>
                <a:lnTo>
                  <a:pt x="152989" y="221891"/>
                </a:lnTo>
                <a:lnTo>
                  <a:pt x="122636" y="260118"/>
                </a:lnTo>
                <a:lnTo>
                  <a:pt x="95238" y="300641"/>
                </a:lnTo>
                <a:lnTo>
                  <a:pt x="70958" y="343295"/>
                </a:lnTo>
                <a:lnTo>
                  <a:pt x="49962" y="387916"/>
                </a:lnTo>
                <a:lnTo>
                  <a:pt x="32415" y="434339"/>
                </a:lnTo>
                <a:lnTo>
                  <a:pt x="18480" y="482399"/>
                </a:lnTo>
                <a:lnTo>
                  <a:pt x="8323" y="531932"/>
                </a:lnTo>
                <a:lnTo>
                  <a:pt x="2108" y="582773"/>
                </a:lnTo>
                <a:lnTo>
                  <a:pt x="0" y="634758"/>
                </a:lnTo>
                <a:lnTo>
                  <a:pt x="3944" y="732017"/>
                </a:lnTo>
                <a:lnTo>
                  <a:pt x="15572" y="827136"/>
                </a:lnTo>
                <a:lnTo>
                  <a:pt x="34575" y="919808"/>
                </a:lnTo>
                <a:lnTo>
                  <a:pt x="60646" y="1009724"/>
                </a:lnTo>
                <a:lnTo>
                  <a:pt x="93476" y="1096577"/>
                </a:lnTo>
                <a:lnTo>
                  <a:pt x="132758" y="1180058"/>
                </a:lnTo>
                <a:lnTo>
                  <a:pt x="178183" y="1259860"/>
                </a:lnTo>
                <a:lnTo>
                  <a:pt x="229444" y="1335675"/>
                </a:lnTo>
                <a:lnTo>
                  <a:pt x="286232" y="1407195"/>
                </a:lnTo>
                <a:lnTo>
                  <a:pt x="348240" y="1474111"/>
                </a:lnTo>
                <a:lnTo>
                  <a:pt x="415159" y="1536116"/>
                </a:lnTo>
                <a:lnTo>
                  <a:pt x="486682" y="1592901"/>
                </a:lnTo>
                <a:lnTo>
                  <a:pt x="562500" y="1644160"/>
                </a:lnTo>
                <a:lnTo>
                  <a:pt x="642305" y="1689583"/>
                </a:lnTo>
                <a:lnTo>
                  <a:pt x="725790" y="1728863"/>
                </a:lnTo>
                <a:lnTo>
                  <a:pt x="812647" y="1761692"/>
                </a:lnTo>
                <a:lnTo>
                  <a:pt x="902567" y="1787761"/>
                </a:lnTo>
                <a:lnTo>
                  <a:pt x="995242" y="1806764"/>
                </a:lnTo>
                <a:lnTo>
                  <a:pt x="1090365" y="1818391"/>
                </a:lnTo>
                <a:lnTo>
                  <a:pt x="1187627" y="1822335"/>
                </a:lnTo>
                <a:lnTo>
                  <a:pt x="1187627" y="1655140"/>
                </a:lnTo>
                <a:lnTo>
                  <a:pt x="1104059" y="1651751"/>
                </a:lnTo>
                <a:lnTo>
                  <a:pt x="1022329" y="1641761"/>
                </a:lnTo>
                <a:lnTo>
                  <a:pt x="942701" y="1625433"/>
                </a:lnTo>
                <a:lnTo>
                  <a:pt x="865441" y="1603034"/>
                </a:lnTo>
                <a:lnTo>
                  <a:pt x="790812" y="1574827"/>
                </a:lnTo>
                <a:lnTo>
                  <a:pt x="719081" y="1541078"/>
                </a:lnTo>
                <a:lnTo>
                  <a:pt x="650510" y="1502050"/>
                </a:lnTo>
                <a:lnTo>
                  <a:pt x="585366" y="1458008"/>
                </a:lnTo>
                <a:lnTo>
                  <a:pt x="523912" y="1409217"/>
                </a:lnTo>
                <a:lnTo>
                  <a:pt x="466413" y="1355942"/>
                </a:lnTo>
                <a:lnTo>
                  <a:pt x="413135" y="1298447"/>
                </a:lnTo>
                <a:lnTo>
                  <a:pt x="364341" y="1236996"/>
                </a:lnTo>
                <a:lnTo>
                  <a:pt x="320296" y="1171855"/>
                </a:lnTo>
                <a:lnTo>
                  <a:pt x="281265" y="1103288"/>
                </a:lnTo>
                <a:lnTo>
                  <a:pt x="247513" y="1031560"/>
                </a:lnTo>
                <a:lnTo>
                  <a:pt x="219305" y="956935"/>
                </a:lnTo>
                <a:lnTo>
                  <a:pt x="196904" y="879677"/>
                </a:lnTo>
                <a:lnTo>
                  <a:pt x="180575" y="800052"/>
                </a:lnTo>
                <a:lnTo>
                  <a:pt x="170584" y="718324"/>
                </a:lnTo>
                <a:lnTo>
                  <a:pt x="167195" y="634758"/>
                </a:lnTo>
                <a:lnTo>
                  <a:pt x="168748" y="596466"/>
                </a:lnTo>
                <a:lnTo>
                  <a:pt x="180808" y="522529"/>
                </a:lnTo>
                <a:lnTo>
                  <a:pt x="203999" y="452932"/>
                </a:lnTo>
                <a:lnTo>
                  <a:pt x="237351" y="388646"/>
                </a:lnTo>
                <a:lnTo>
                  <a:pt x="279892" y="330639"/>
                </a:lnTo>
                <a:lnTo>
                  <a:pt x="330653" y="279881"/>
                </a:lnTo>
                <a:lnTo>
                  <a:pt x="388664" y="237344"/>
                </a:lnTo>
                <a:lnTo>
                  <a:pt x="452954" y="203995"/>
                </a:lnTo>
                <a:lnTo>
                  <a:pt x="522553" y="180807"/>
                </a:lnTo>
                <a:lnTo>
                  <a:pt x="596491" y="168748"/>
                </a:lnTo>
                <a:lnTo>
                  <a:pt x="634784" y="167195"/>
                </a:lnTo>
                <a:lnTo>
                  <a:pt x="1062978" y="167195"/>
                </a:lnTo>
                <a:lnTo>
                  <a:pt x="1047640" y="152983"/>
                </a:lnTo>
                <a:lnTo>
                  <a:pt x="1009414" y="122631"/>
                </a:lnTo>
                <a:lnTo>
                  <a:pt x="968892" y="95234"/>
                </a:lnTo>
                <a:lnTo>
                  <a:pt x="926238" y="70955"/>
                </a:lnTo>
                <a:lnTo>
                  <a:pt x="881619" y="49960"/>
                </a:lnTo>
                <a:lnTo>
                  <a:pt x="835197" y="32413"/>
                </a:lnTo>
                <a:lnTo>
                  <a:pt x="787138" y="18479"/>
                </a:lnTo>
                <a:lnTo>
                  <a:pt x="737606" y="8322"/>
                </a:lnTo>
                <a:lnTo>
                  <a:pt x="686767" y="2108"/>
                </a:lnTo>
                <a:lnTo>
                  <a:pt x="634784" y="0"/>
                </a:lnTo>
                <a:close/>
              </a:path>
              <a:path w="1270000" h="1822450">
                <a:moveTo>
                  <a:pt x="1062978" y="167195"/>
                </a:moveTo>
                <a:lnTo>
                  <a:pt x="634784" y="167195"/>
                </a:lnTo>
                <a:lnTo>
                  <a:pt x="673074" y="168748"/>
                </a:lnTo>
                <a:lnTo>
                  <a:pt x="710523" y="173326"/>
                </a:lnTo>
                <a:lnTo>
                  <a:pt x="782408" y="191071"/>
                </a:lnTo>
                <a:lnTo>
                  <a:pt x="849469" y="219460"/>
                </a:lnTo>
                <a:lnTo>
                  <a:pt x="910735" y="257524"/>
                </a:lnTo>
                <a:lnTo>
                  <a:pt x="965238" y="304293"/>
                </a:lnTo>
                <a:lnTo>
                  <a:pt x="1012006" y="358797"/>
                </a:lnTo>
                <a:lnTo>
                  <a:pt x="1050069" y="420065"/>
                </a:lnTo>
                <a:lnTo>
                  <a:pt x="1078459" y="487128"/>
                </a:lnTo>
                <a:lnTo>
                  <a:pt x="1096204" y="559016"/>
                </a:lnTo>
                <a:lnTo>
                  <a:pt x="1102334" y="634758"/>
                </a:lnTo>
                <a:lnTo>
                  <a:pt x="1269530" y="634758"/>
                </a:lnTo>
                <a:lnTo>
                  <a:pt x="1267421" y="582773"/>
                </a:lnTo>
                <a:lnTo>
                  <a:pt x="1261207" y="531932"/>
                </a:lnTo>
                <a:lnTo>
                  <a:pt x="1251050" y="482399"/>
                </a:lnTo>
                <a:lnTo>
                  <a:pt x="1237116" y="434339"/>
                </a:lnTo>
                <a:lnTo>
                  <a:pt x="1219569" y="387916"/>
                </a:lnTo>
                <a:lnTo>
                  <a:pt x="1198574" y="343295"/>
                </a:lnTo>
                <a:lnTo>
                  <a:pt x="1174296" y="300641"/>
                </a:lnTo>
                <a:lnTo>
                  <a:pt x="1146899" y="260118"/>
                </a:lnTo>
                <a:lnTo>
                  <a:pt x="1116547" y="221891"/>
                </a:lnTo>
                <a:lnTo>
                  <a:pt x="1083406" y="186124"/>
                </a:lnTo>
                <a:lnTo>
                  <a:pt x="1062978" y="167195"/>
                </a:lnTo>
                <a:close/>
              </a:path>
            </a:pathLst>
          </a:custGeom>
          <a:solidFill>
            <a:srgbClr val="435A69"/>
          </a:solidFill>
        </p:spPr>
        <p:txBody>
          <a:bodyPr wrap="square" lIns="0" tIns="0" rIns="0" bIns="0" rtlCol="0"/>
          <a:lstStyle/>
          <a:p>
            <a:endParaRPr/>
          </a:p>
        </p:txBody>
      </p:sp>
      <p:sp>
        <p:nvSpPr>
          <p:cNvPr id="6" name="object 6"/>
          <p:cNvSpPr/>
          <p:nvPr/>
        </p:nvSpPr>
        <p:spPr>
          <a:xfrm>
            <a:off x="4971827" y="784241"/>
            <a:ext cx="2375535" cy="2926715"/>
          </a:xfrm>
          <a:custGeom>
            <a:avLst/>
            <a:gdLst/>
            <a:ahLst/>
            <a:cxnLst/>
            <a:rect l="l" t="t" r="r" b="b"/>
            <a:pathLst>
              <a:path w="2375534" h="2926715">
                <a:moveTo>
                  <a:pt x="1187627" y="0"/>
                </a:moveTo>
                <a:lnTo>
                  <a:pt x="1090365" y="3944"/>
                </a:lnTo>
                <a:lnTo>
                  <a:pt x="995242" y="15571"/>
                </a:lnTo>
                <a:lnTo>
                  <a:pt x="902567" y="34574"/>
                </a:lnTo>
                <a:lnTo>
                  <a:pt x="812647" y="60644"/>
                </a:lnTo>
                <a:lnTo>
                  <a:pt x="725790" y="93474"/>
                </a:lnTo>
                <a:lnTo>
                  <a:pt x="642305" y="132755"/>
                </a:lnTo>
                <a:lnTo>
                  <a:pt x="562500" y="178179"/>
                </a:lnTo>
                <a:lnTo>
                  <a:pt x="486682" y="229438"/>
                </a:lnTo>
                <a:lnTo>
                  <a:pt x="415159" y="286224"/>
                </a:lnTo>
                <a:lnTo>
                  <a:pt x="348240" y="348230"/>
                </a:lnTo>
                <a:lnTo>
                  <a:pt x="286232" y="415147"/>
                </a:lnTo>
                <a:lnTo>
                  <a:pt x="229444" y="486668"/>
                </a:lnTo>
                <a:lnTo>
                  <a:pt x="178183" y="562484"/>
                </a:lnTo>
                <a:lnTo>
                  <a:pt x="132758" y="642287"/>
                </a:lnTo>
                <a:lnTo>
                  <a:pt x="93476" y="725769"/>
                </a:lnTo>
                <a:lnTo>
                  <a:pt x="60646" y="812622"/>
                </a:lnTo>
                <a:lnTo>
                  <a:pt x="34575" y="902539"/>
                </a:lnTo>
                <a:lnTo>
                  <a:pt x="15572" y="995211"/>
                </a:lnTo>
                <a:lnTo>
                  <a:pt x="3944" y="1090331"/>
                </a:lnTo>
                <a:lnTo>
                  <a:pt x="0" y="1187589"/>
                </a:lnTo>
                <a:lnTo>
                  <a:pt x="5774" y="1329986"/>
                </a:lnTo>
                <a:lnTo>
                  <a:pt x="22799" y="1469250"/>
                </a:lnTo>
                <a:lnTo>
                  <a:pt x="50622" y="1604932"/>
                </a:lnTo>
                <a:lnTo>
                  <a:pt x="88792" y="1736579"/>
                </a:lnTo>
                <a:lnTo>
                  <a:pt x="136858" y="1863742"/>
                </a:lnTo>
                <a:lnTo>
                  <a:pt x="194371" y="1985969"/>
                </a:lnTo>
                <a:lnTo>
                  <a:pt x="260877" y="2102809"/>
                </a:lnTo>
                <a:lnTo>
                  <a:pt x="335928" y="2213811"/>
                </a:lnTo>
                <a:lnTo>
                  <a:pt x="419071" y="2318524"/>
                </a:lnTo>
                <a:lnTo>
                  <a:pt x="509855" y="2416498"/>
                </a:lnTo>
                <a:lnTo>
                  <a:pt x="607831" y="2507282"/>
                </a:lnTo>
                <a:lnTo>
                  <a:pt x="712546" y="2590423"/>
                </a:lnTo>
                <a:lnTo>
                  <a:pt x="823550" y="2665472"/>
                </a:lnTo>
                <a:lnTo>
                  <a:pt x="940391" y="2731978"/>
                </a:lnTo>
                <a:lnTo>
                  <a:pt x="1062620" y="2789489"/>
                </a:lnTo>
                <a:lnTo>
                  <a:pt x="1189784" y="2837555"/>
                </a:lnTo>
                <a:lnTo>
                  <a:pt x="1321434" y="2875725"/>
                </a:lnTo>
                <a:lnTo>
                  <a:pt x="1457117" y="2903547"/>
                </a:lnTo>
                <a:lnTo>
                  <a:pt x="1596383" y="2920571"/>
                </a:lnTo>
                <a:lnTo>
                  <a:pt x="1738782" y="2926346"/>
                </a:lnTo>
                <a:lnTo>
                  <a:pt x="1738782" y="2759151"/>
                </a:lnTo>
                <a:lnTo>
                  <a:pt x="1610076" y="2753931"/>
                </a:lnTo>
                <a:lnTo>
                  <a:pt x="1484201" y="2738544"/>
                </a:lnTo>
                <a:lnTo>
                  <a:pt x="1361564" y="2713397"/>
                </a:lnTo>
                <a:lnTo>
                  <a:pt x="1242573" y="2678898"/>
                </a:lnTo>
                <a:lnTo>
                  <a:pt x="1127636" y="2635454"/>
                </a:lnTo>
                <a:lnTo>
                  <a:pt x="1017161" y="2583473"/>
                </a:lnTo>
                <a:lnTo>
                  <a:pt x="911554" y="2523363"/>
                </a:lnTo>
                <a:lnTo>
                  <a:pt x="811224" y="2455530"/>
                </a:lnTo>
                <a:lnTo>
                  <a:pt x="716578" y="2380383"/>
                </a:lnTo>
                <a:lnTo>
                  <a:pt x="628024" y="2298330"/>
                </a:lnTo>
                <a:lnTo>
                  <a:pt x="545969" y="2209777"/>
                </a:lnTo>
                <a:lnTo>
                  <a:pt x="470821" y="2115132"/>
                </a:lnTo>
                <a:lnTo>
                  <a:pt x="402987" y="2014804"/>
                </a:lnTo>
                <a:lnTo>
                  <a:pt x="342876" y="1909199"/>
                </a:lnTo>
                <a:lnTo>
                  <a:pt x="290894" y="1798725"/>
                </a:lnTo>
                <a:lnTo>
                  <a:pt x="247449" y="1683790"/>
                </a:lnTo>
                <a:lnTo>
                  <a:pt x="212949" y="1564802"/>
                </a:lnTo>
                <a:lnTo>
                  <a:pt x="187802" y="1442167"/>
                </a:lnTo>
                <a:lnTo>
                  <a:pt x="172415" y="1316293"/>
                </a:lnTo>
                <a:lnTo>
                  <a:pt x="167195" y="1187589"/>
                </a:lnTo>
                <a:lnTo>
                  <a:pt x="170584" y="1104023"/>
                </a:lnTo>
                <a:lnTo>
                  <a:pt x="180575" y="1022295"/>
                </a:lnTo>
                <a:lnTo>
                  <a:pt x="196904" y="942670"/>
                </a:lnTo>
                <a:lnTo>
                  <a:pt x="219305" y="865413"/>
                </a:lnTo>
                <a:lnTo>
                  <a:pt x="247513" y="790787"/>
                </a:lnTo>
                <a:lnTo>
                  <a:pt x="281265" y="719059"/>
                </a:lnTo>
                <a:lnTo>
                  <a:pt x="320296" y="650492"/>
                </a:lnTo>
                <a:lnTo>
                  <a:pt x="364341" y="585351"/>
                </a:lnTo>
                <a:lnTo>
                  <a:pt x="413135" y="523901"/>
                </a:lnTo>
                <a:lnTo>
                  <a:pt x="466413" y="466405"/>
                </a:lnTo>
                <a:lnTo>
                  <a:pt x="523912" y="413130"/>
                </a:lnTo>
                <a:lnTo>
                  <a:pt x="585366" y="364339"/>
                </a:lnTo>
                <a:lnTo>
                  <a:pt x="650510" y="320298"/>
                </a:lnTo>
                <a:lnTo>
                  <a:pt x="719081" y="281270"/>
                </a:lnTo>
                <a:lnTo>
                  <a:pt x="790812" y="247520"/>
                </a:lnTo>
                <a:lnTo>
                  <a:pt x="865441" y="219313"/>
                </a:lnTo>
                <a:lnTo>
                  <a:pt x="942701" y="196914"/>
                </a:lnTo>
                <a:lnTo>
                  <a:pt x="1022329" y="180587"/>
                </a:lnTo>
                <a:lnTo>
                  <a:pt x="1104059" y="170597"/>
                </a:lnTo>
                <a:lnTo>
                  <a:pt x="1187627" y="167208"/>
                </a:lnTo>
                <a:lnTo>
                  <a:pt x="1793434" y="167208"/>
                </a:lnTo>
                <a:lnTo>
                  <a:pt x="1732908" y="132755"/>
                </a:lnTo>
                <a:lnTo>
                  <a:pt x="1649429" y="93474"/>
                </a:lnTo>
                <a:lnTo>
                  <a:pt x="1562579" y="60644"/>
                </a:lnTo>
                <a:lnTo>
                  <a:pt x="1472666" y="34574"/>
                </a:lnTo>
                <a:lnTo>
                  <a:pt x="1379998" y="15571"/>
                </a:lnTo>
                <a:lnTo>
                  <a:pt x="1284882" y="3944"/>
                </a:lnTo>
                <a:lnTo>
                  <a:pt x="1187627" y="0"/>
                </a:lnTo>
                <a:close/>
              </a:path>
              <a:path w="2375534" h="2926715">
                <a:moveTo>
                  <a:pt x="1272819" y="1187589"/>
                </a:moveTo>
                <a:lnTo>
                  <a:pt x="1105623" y="1187589"/>
                </a:lnTo>
                <a:lnTo>
                  <a:pt x="1107732" y="1239572"/>
                </a:lnTo>
                <a:lnTo>
                  <a:pt x="1113947" y="1290412"/>
                </a:lnTo>
                <a:lnTo>
                  <a:pt x="1124104" y="1339944"/>
                </a:lnTo>
                <a:lnTo>
                  <a:pt x="1138039" y="1388004"/>
                </a:lnTo>
                <a:lnTo>
                  <a:pt x="1155586" y="1434426"/>
                </a:lnTo>
                <a:lnTo>
                  <a:pt x="1176582" y="1479047"/>
                </a:lnTo>
                <a:lnTo>
                  <a:pt x="1200862" y="1521701"/>
                </a:lnTo>
                <a:lnTo>
                  <a:pt x="1228260" y="1562224"/>
                </a:lnTo>
                <a:lnTo>
                  <a:pt x="1258613" y="1600451"/>
                </a:lnTo>
                <a:lnTo>
                  <a:pt x="1291756" y="1636218"/>
                </a:lnTo>
                <a:lnTo>
                  <a:pt x="1327524" y="1669360"/>
                </a:lnTo>
                <a:lnTo>
                  <a:pt x="1365753" y="1699713"/>
                </a:lnTo>
                <a:lnTo>
                  <a:pt x="1406277" y="1727111"/>
                </a:lnTo>
                <a:lnTo>
                  <a:pt x="1448933" y="1751390"/>
                </a:lnTo>
                <a:lnTo>
                  <a:pt x="1493556" y="1772386"/>
                </a:lnTo>
                <a:lnTo>
                  <a:pt x="1539980" y="1789933"/>
                </a:lnTo>
                <a:lnTo>
                  <a:pt x="1588043" y="1803868"/>
                </a:lnTo>
                <a:lnTo>
                  <a:pt x="1637578" y="1814025"/>
                </a:lnTo>
                <a:lnTo>
                  <a:pt x="1688421" y="1820240"/>
                </a:lnTo>
                <a:lnTo>
                  <a:pt x="1740408" y="1822348"/>
                </a:lnTo>
                <a:lnTo>
                  <a:pt x="1792392" y="1820240"/>
                </a:lnTo>
                <a:lnTo>
                  <a:pt x="1843234" y="1814025"/>
                </a:lnTo>
                <a:lnTo>
                  <a:pt x="1892767" y="1803868"/>
                </a:lnTo>
                <a:lnTo>
                  <a:pt x="1940827" y="1789933"/>
                </a:lnTo>
                <a:lnTo>
                  <a:pt x="1987250" y="1772386"/>
                </a:lnTo>
                <a:lnTo>
                  <a:pt x="2031871" y="1751390"/>
                </a:lnTo>
                <a:lnTo>
                  <a:pt x="2074525" y="1727111"/>
                </a:lnTo>
                <a:lnTo>
                  <a:pt x="2115048" y="1699713"/>
                </a:lnTo>
                <a:lnTo>
                  <a:pt x="2153275" y="1669360"/>
                </a:lnTo>
                <a:lnTo>
                  <a:pt x="2168608" y="1655152"/>
                </a:lnTo>
                <a:lnTo>
                  <a:pt x="1740408" y="1655152"/>
                </a:lnTo>
                <a:lnTo>
                  <a:pt x="1702113" y="1653599"/>
                </a:lnTo>
                <a:lnTo>
                  <a:pt x="1628173" y="1641540"/>
                </a:lnTo>
                <a:lnTo>
                  <a:pt x="1558572" y="1618350"/>
                </a:lnTo>
                <a:lnTo>
                  <a:pt x="1494282" y="1585001"/>
                </a:lnTo>
                <a:lnTo>
                  <a:pt x="1436272" y="1542462"/>
                </a:lnTo>
                <a:lnTo>
                  <a:pt x="1385512" y="1491704"/>
                </a:lnTo>
                <a:lnTo>
                  <a:pt x="1342972" y="1433696"/>
                </a:lnTo>
                <a:lnTo>
                  <a:pt x="1309622" y="1369410"/>
                </a:lnTo>
                <a:lnTo>
                  <a:pt x="1286432" y="1299814"/>
                </a:lnTo>
                <a:lnTo>
                  <a:pt x="1274372" y="1225880"/>
                </a:lnTo>
                <a:lnTo>
                  <a:pt x="1272819" y="1187589"/>
                </a:lnTo>
                <a:close/>
              </a:path>
              <a:path w="2375534" h="2926715">
                <a:moveTo>
                  <a:pt x="1793434" y="167208"/>
                </a:moveTo>
                <a:lnTo>
                  <a:pt x="1187627" y="167208"/>
                </a:lnTo>
                <a:lnTo>
                  <a:pt x="1271188" y="170597"/>
                </a:lnTo>
                <a:lnTo>
                  <a:pt x="1352911" y="180587"/>
                </a:lnTo>
                <a:lnTo>
                  <a:pt x="1432532" y="196914"/>
                </a:lnTo>
                <a:lnTo>
                  <a:pt x="1509785" y="219313"/>
                </a:lnTo>
                <a:lnTo>
                  <a:pt x="1584407" y="247520"/>
                </a:lnTo>
                <a:lnTo>
                  <a:pt x="1656132" y="281270"/>
                </a:lnTo>
                <a:lnTo>
                  <a:pt x="1724697" y="320298"/>
                </a:lnTo>
                <a:lnTo>
                  <a:pt x="1789836" y="364339"/>
                </a:lnTo>
                <a:lnTo>
                  <a:pt x="1851284" y="413130"/>
                </a:lnTo>
                <a:lnTo>
                  <a:pt x="1908778" y="466405"/>
                </a:lnTo>
                <a:lnTo>
                  <a:pt x="1962052" y="523901"/>
                </a:lnTo>
                <a:lnTo>
                  <a:pt x="2010842" y="585351"/>
                </a:lnTo>
                <a:lnTo>
                  <a:pt x="2054882" y="650492"/>
                </a:lnTo>
                <a:lnTo>
                  <a:pt x="2093910" y="719059"/>
                </a:lnTo>
                <a:lnTo>
                  <a:pt x="2127659" y="790787"/>
                </a:lnTo>
                <a:lnTo>
                  <a:pt x="2155866" y="865413"/>
                </a:lnTo>
                <a:lnTo>
                  <a:pt x="2178265" y="942670"/>
                </a:lnTo>
                <a:lnTo>
                  <a:pt x="2194592" y="1022295"/>
                </a:lnTo>
                <a:lnTo>
                  <a:pt x="2204582" y="1104023"/>
                </a:lnTo>
                <a:lnTo>
                  <a:pt x="2207971" y="1187589"/>
                </a:lnTo>
                <a:lnTo>
                  <a:pt x="2206418" y="1225880"/>
                </a:lnTo>
                <a:lnTo>
                  <a:pt x="2194359" y="1299814"/>
                </a:lnTo>
                <a:lnTo>
                  <a:pt x="2171170" y="1369410"/>
                </a:lnTo>
                <a:lnTo>
                  <a:pt x="2137822" y="1433696"/>
                </a:lnTo>
                <a:lnTo>
                  <a:pt x="2095284" y="1491704"/>
                </a:lnTo>
                <a:lnTo>
                  <a:pt x="2044527" y="1542462"/>
                </a:lnTo>
                <a:lnTo>
                  <a:pt x="1986520" y="1585001"/>
                </a:lnTo>
                <a:lnTo>
                  <a:pt x="1922233" y="1618350"/>
                </a:lnTo>
                <a:lnTo>
                  <a:pt x="1852637" y="1641540"/>
                </a:lnTo>
                <a:lnTo>
                  <a:pt x="1778700" y="1653599"/>
                </a:lnTo>
                <a:lnTo>
                  <a:pt x="1740408" y="1655152"/>
                </a:lnTo>
                <a:lnTo>
                  <a:pt x="2168608" y="1655152"/>
                </a:lnTo>
                <a:lnTo>
                  <a:pt x="2222183" y="1600451"/>
                </a:lnTo>
                <a:lnTo>
                  <a:pt x="2252535" y="1562224"/>
                </a:lnTo>
                <a:lnTo>
                  <a:pt x="2279932" y="1521701"/>
                </a:lnTo>
                <a:lnTo>
                  <a:pt x="2304211" y="1479047"/>
                </a:lnTo>
                <a:lnTo>
                  <a:pt x="2325206" y="1434426"/>
                </a:lnTo>
                <a:lnTo>
                  <a:pt x="2342752" y="1388004"/>
                </a:lnTo>
                <a:lnTo>
                  <a:pt x="2356687" y="1339944"/>
                </a:lnTo>
                <a:lnTo>
                  <a:pt x="2366843" y="1290412"/>
                </a:lnTo>
                <a:lnTo>
                  <a:pt x="2373058" y="1239572"/>
                </a:lnTo>
                <a:lnTo>
                  <a:pt x="2375166" y="1187589"/>
                </a:lnTo>
                <a:lnTo>
                  <a:pt x="2371222" y="1090331"/>
                </a:lnTo>
                <a:lnTo>
                  <a:pt x="2359595" y="995211"/>
                </a:lnTo>
                <a:lnTo>
                  <a:pt x="2340593" y="902539"/>
                </a:lnTo>
                <a:lnTo>
                  <a:pt x="2314524" y="812622"/>
                </a:lnTo>
                <a:lnTo>
                  <a:pt x="2281696" y="725769"/>
                </a:lnTo>
                <a:lnTo>
                  <a:pt x="2242417" y="642287"/>
                </a:lnTo>
                <a:lnTo>
                  <a:pt x="2196995" y="562484"/>
                </a:lnTo>
                <a:lnTo>
                  <a:pt x="2145738" y="486668"/>
                </a:lnTo>
                <a:lnTo>
                  <a:pt x="2088954" y="415147"/>
                </a:lnTo>
                <a:lnTo>
                  <a:pt x="2026951" y="348230"/>
                </a:lnTo>
                <a:lnTo>
                  <a:pt x="1960037" y="286224"/>
                </a:lnTo>
                <a:lnTo>
                  <a:pt x="1888520" y="229438"/>
                </a:lnTo>
                <a:lnTo>
                  <a:pt x="1812707" y="178179"/>
                </a:lnTo>
                <a:lnTo>
                  <a:pt x="1793434" y="167208"/>
                </a:lnTo>
                <a:close/>
              </a:path>
            </a:pathLst>
          </a:custGeom>
          <a:solidFill>
            <a:srgbClr val="435A69"/>
          </a:solidFill>
        </p:spPr>
        <p:txBody>
          <a:bodyPr wrap="square" lIns="0" tIns="0" rIns="0" bIns="0" rtlCol="0"/>
          <a:lstStyle/>
          <a:p>
            <a:endParaRPr/>
          </a:p>
        </p:txBody>
      </p:sp>
      <p:sp>
        <p:nvSpPr>
          <p:cNvPr id="7" name="object 7"/>
          <p:cNvSpPr txBox="1"/>
          <p:nvPr/>
        </p:nvSpPr>
        <p:spPr>
          <a:xfrm>
            <a:off x="707299" y="2381478"/>
            <a:ext cx="2439670" cy="820738"/>
          </a:xfrm>
          <a:prstGeom prst="rect">
            <a:avLst/>
          </a:prstGeom>
        </p:spPr>
        <p:txBody>
          <a:bodyPr vert="horz" wrap="square" lIns="0" tIns="0" rIns="0" bIns="0" rtlCol="0">
            <a:spAutoFit/>
          </a:bodyPr>
          <a:lstStyle/>
          <a:p>
            <a:pPr marL="12700" marR="5080">
              <a:lnSpc>
                <a:spcPts val="3200"/>
              </a:lnSpc>
            </a:pPr>
            <a:r>
              <a:rPr lang="da-DK" sz="3000" b="1" spc="-60" dirty="0">
                <a:solidFill>
                  <a:srgbClr val="FFFFFF"/>
                </a:solidFill>
                <a:latin typeface="Arial"/>
                <a:cs typeface="Arial"/>
              </a:rPr>
              <a:t>Hvad er hørelse?</a:t>
            </a:r>
            <a:endParaRPr sz="3000" dirty="0">
              <a:latin typeface="Arial"/>
              <a:cs typeface="Arial"/>
            </a:endParaRPr>
          </a:p>
        </p:txBody>
      </p:sp>
      <p:sp>
        <p:nvSpPr>
          <p:cNvPr id="10" name="Tekstfelt 9">
            <a:extLst>
              <a:ext uri="{FF2B5EF4-FFF2-40B4-BE49-F238E27FC236}">
                <a16:creationId xmlns:a16="http://schemas.microsoft.com/office/drawing/2014/main" id="{233B4485-ABC7-0C05-BB03-8929C6E7A6A5}"/>
              </a:ext>
            </a:extLst>
          </p:cNvPr>
          <p:cNvSpPr txBox="1"/>
          <p:nvPr/>
        </p:nvSpPr>
        <p:spPr>
          <a:xfrm>
            <a:off x="654050" y="3309013"/>
            <a:ext cx="3779782" cy="1815882"/>
          </a:xfrm>
          <a:prstGeom prst="rect">
            <a:avLst/>
          </a:prstGeom>
          <a:noFill/>
        </p:spPr>
        <p:txBody>
          <a:bodyPr wrap="square">
            <a:spAutoFit/>
          </a:bodyPr>
          <a:lstStyle/>
          <a:p>
            <a:r>
              <a:rPr lang="da-DK" sz="1600" dirty="0">
                <a:solidFill>
                  <a:schemeClr val="bg1"/>
                </a:solidFill>
              </a:rPr>
              <a:t>Skabelon til beskrivelse af hørelse og høretab med henvisninger og links til yderligere beskrivelser og henvisninger til Decibel og andre aktører.</a:t>
            </a:r>
          </a:p>
          <a:p>
            <a:r>
              <a:rPr lang="da-DK" sz="1600" dirty="0">
                <a:solidFill>
                  <a:schemeClr val="bg1"/>
                </a:solidFill>
              </a:rPr>
              <a:t>Du kan slette slides, der ikke er relevante for dig og dit barn, samt tilføje billeder og nye slides efter behov.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250" y="775830"/>
            <a:ext cx="7010400" cy="3663054"/>
          </a:xfrm>
          <a:prstGeom prst="rect">
            <a:avLst/>
          </a:prstGeom>
        </p:spPr>
        <p:txBody>
          <a:bodyPr vert="horz" wrap="square" lIns="0" tIns="0" rIns="0" bIns="0" rtlCol="0">
            <a:spAutoFit/>
          </a:bodyPr>
          <a:lstStyle/>
          <a:p>
            <a:pPr marL="87313" marR="489584">
              <a:lnSpc>
                <a:spcPct val="125000"/>
              </a:lnSpc>
              <a:tabLst>
                <a:tab pos="140335" algn="l"/>
              </a:tabLst>
            </a:pPr>
            <a:r>
              <a:rPr lang="da-DK" dirty="0">
                <a:latin typeface="+mn-lt"/>
              </a:rPr>
              <a:t>Et høreapparat består af tre dele: mikrofon, højttaler og processor. Høreapparatets mikrofon opfanger lyd, som bearbejdes af processoren og ledes videre til forstærkeren, der sender lyden ind i øret. </a:t>
            </a:r>
          </a:p>
          <a:p>
            <a:pPr marL="87313" marR="489584">
              <a:lnSpc>
                <a:spcPct val="125000"/>
              </a:lnSpc>
              <a:tabLst>
                <a:tab pos="140335" algn="l"/>
              </a:tabLst>
            </a:pPr>
            <a:r>
              <a:rPr lang="da-DK" dirty="0">
                <a:latin typeface="+mn-lt"/>
              </a:rPr>
              <a:t>Høreapparaterne har en række indbyggede funktioner, der sætter fokus på de lyde, som er vigtige for at forstå tale, og samtidig formindsker baggrundsstøj. Et høreapparat giver ikke en helt normal hørelse, men forstærker de lyde, der er, så man kommer til at høre bedre.</a:t>
            </a:r>
          </a:p>
          <a:p>
            <a:pPr marL="87313" marR="489584">
              <a:lnSpc>
                <a:spcPct val="125000"/>
              </a:lnSpc>
              <a:tabLst>
                <a:tab pos="140335" algn="l"/>
              </a:tabLst>
            </a:pPr>
            <a:endParaRPr lang="da-DK" dirty="0">
              <a:latin typeface="+mn-lt"/>
            </a:endParaRPr>
          </a:p>
          <a:p>
            <a:pPr marL="87313" marR="489584">
              <a:lnSpc>
                <a:spcPct val="125000"/>
              </a:lnSpc>
              <a:tabLst>
                <a:tab pos="140335" algn="l"/>
              </a:tabLst>
            </a:pPr>
            <a:r>
              <a:rPr lang="da-DK" b="1" dirty="0">
                <a:latin typeface="+mn-lt"/>
              </a:rPr>
              <a:t>Bliv klogere på høreapparater med Decibels podcast</a:t>
            </a:r>
          </a:p>
          <a:p>
            <a:pPr marL="87313" marR="489584">
              <a:lnSpc>
                <a:spcPct val="125000"/>
              </a:lnSpc>
              <a:tabLst>
                <a:tab pos="140335" algn="l"/>
              </a:tabLst>
            </a:pPr>
            <a:r>
              <a:rPr lang="da-DK" dirty="0">
                <a:latin typeface="+mn-lt"/>
              </a:rPr>
              <a:t>Du kan også blive klogere på høreapparater ved at lytte til Decibels podcastserie "Ny i høretab": "Afsnit 3: </a:t>
            </a:r>
            <a:r>
              <a:rPr lang="da-DK" dirty="0" err="1">
                <a:latin typeface="+mn-lt"/>
              </a:rPr>
              <a:t>Explainer</a:t>
            </a:r>
            <a:r>
              <a:rPr lang="da-DK" dirty="0">
                <a:latin typeface="+mn-lt"/>
              </a:rPr>
              <a:t> - Høreapparater"</a:t>
            </a:r>
          </a:p>
          <a:p>
            <a:pPr marL="268288" marR="489584">
              <a:lnSpc>
                <a:spcPct val="125000"/>
              </a:lnSpc>
              <a:tabLst>
                <a:tab pos="140335" algn="l"/>
              </a:tabLst>
            </a:pPr>
            <a:endParaRPr lang="da-DK" dirty="0"/>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høreapparat?</a:t>
            </a:r>
            <a:endParaRPr spc="-5" dirty="0"/>
          </a:p>
        </p:txBody>
      </p:sp>
      <p:sp>
        <p:nvSpPr>
          <p:cNvPr id="6" name="Tekstfelt 5">
            <a:extLst>
              <a:ext uri="{FF2B5EF4-FFF2-40B4-BE49-F238E27FC236}">
                <a16:creationId xmlns:a16="http://schemas.microsoft.com/office/drawing/2014/main" id="{690A5F26-4D41-D725-5347-51061E529C98}"/>
              </a:ext>
            </a:extLst>
          </p:cNvPr>
          <p:cNvSpPr txBox="1"/>
          <p:nvPr/>
        </p:nvSpPr>
        <p:spPr>
          <a:xfrm>
            <a:off x="349250" y="4544916"/>
            <a:ext cx="4495800" cy="738664"/>
          </a:xfrm>
          <a:prstGeom prst="rect">
            <a:avLst/>
          </a:prstGeom>
          <a:noFill/>
        </p:spPr>
        <p:txBody>
          <a:bodyPr wrap="square">
            <a:spAutoFit/>
          </a:bodyPr>
          <a:lstStyle/>
          <a:p>
            <a:r>
              <a:rPr lang="da-DK" sz="1400" dirty="0">
                <a:hlinkClick r:id="rId2"/>
              </a:rPr>
              <a:t>https://decibel.dk/alt-om-hoeretab/hoereteknologi/hoereapparater-ha</a:t>
            </a:r>
            <a:r>
              <a:rPr lang="da-DK" sz="1400" dirty="0"/>
              <a:t> og</a:t>
            </a:r>
          </a:p>
          <a:p>
            <a:r>
              <a:rPr lang="da-DK" sz="1400" dirty="0">
                <a:hlinkClick r:id="rId3"/>
              </a:rPr>
              <a:t>https://decibel.dk/nyheder/ny-podcastserie-fra-decibel</a:t>
            </a:r>
            <a:r>
              <a:rPr lang="da-DK" sz="1400" dirty="0"/>
              <a:t>   </a:t>
            </a:r>
          </a:p>
        </p:txBody>
      </p:sp>
    </p:spTree>
    <p:extLst>
      <p:ext uri="{BB962C8B-B14F-4D97-AF65-F5344CB8AC3E}">
        <p14:creationId xmlns:p14="http://schemas.microsoft.com/office/powerpoint/2010/main" val="299360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høreapparat?</a:t>
            </a:r>
            <a:endParaRPr spc="-5" dirty="0"/>
          </a:p>
        </p:txBody>
      </p:sp>
      <p:pic>
        <p:nvPicPr>
          <p:cNvPr id="7" name="Billede 6">
            <a:extLst>
              <a:ext uri="{FF2B5EF4-FFF2-40B4-BE49-F238E27FC236}">
                <a16:creationId xmlns:a16="http://schemas.microsoft.com/office/drawing/2014/main" id="{061DD89B-9869-7997-0413-7873F8C8B214}"/>
              </a:ext>
            </a:extLst>
          </p:cNvPr>
          <p:cNvPicPr>
            <a:picLocks noChangeAspect="1"/>
          </p:cNvPicPr>
          <p:nvPr/>
        </p:nvPicPr>
        <p:blipFill>
          <a:blip r:embed="rId2"/>
          <a:stretch>
            <a:fillRect/>
          </a:stretch>
        </p:blipFill>
        <p:spPr>
          <a:xfrm>
            <a:off x="654050" y="762000"/>
            <a:ext cx="4211383" cy="357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felt 8">
            <a:extLst>
              <a:ext uri="{FF2B5EF4-FFF2-40B4-BE49-F238E27FC236}">
                <a16:creationId xmlns:a16="http://schemas.microsoft.com/office/drawing/2014/main" id="{E1A2817C-0AAD-B1EA-D3ED-A12AD598DE94}"/>
              </a:ext>
            </a:extLst>
          </p:cNvPr>
          <p:cNvSpPr txBox="1"/>
          <p:nvPr/>
        </p:nvSpPr>
        <p:spPr>
          <a:xfrm>
            <a:off x="654050" y="4522196"/>
            <a:ext cx="4267200" cy="646331"/>
          </a:xfrm>
          <a:prstGeom prst="rect">
            <a:avLst/>
          </a:prstGeom>
          <a:noFill/>
        </p:spPr>
        <p:txBody>
          <a:bodyPr wrap="square">
            <a:spAutoFit/>
          </a:bodyPr>
          <a:lstStyle/>
          <a:p>
            <a:r>
              <a:rPr lang="da-DK" sz="1200" dirty="0">
                <a:hlinkClick r:id="rId3"/>
              </a:rPr>
              <a:t>https://depositphotos.com/da/vector/types-of-hearing-aids-for-the-hearing-impaired-and-the-deaf-different-hearing-aid-technology-505352888.html</a:t>
            </a:r>
            <a:r>
              <a:rPr lang="da-DK" sz="1200" dirty="0"/>
              <a:t> </a:t>
            </a:r>
          </a:p>
        </p:txBody>
      </p:sp>
      <p:sp>
        <p:nvSpPr>
          <p:cNvPr id="10" name="Rektangel: afrundede hjørner 9">
            <a:extLst>
              <a:ext uri="{FF2B5EF4-FFF2-40B4-BE49-F238E27FC236}">
                <a16:creationId xmlns:a16="http://schemas.microsoft.com/office/drawing/2014/main" id="{C98837BC-44A6-03B9-3FBF-BC65208CB105}"/>
              </a:ext>
            </a:extLst>
          </p:cNvPr>
          <p:cNvSpPr/>
          <p:nvPr/>
        </p:nvSpPr>
        <p:spPr>
          <a:xfrm>
            <a:off x="5302250" y="762000"/>
            <a:ext cx="1905000" cy="1752600"/>
          </a:xfrm>
          <a:prstGeom prst="roundRect">
            <a:avLst/>
          </a:prstGeom>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Indsæt billede af barnets høreapparat</a:t>
            </a:r>
          </a:p>
        </p:txBody>
      </p:sp>
    </p:spTree>
    <p:extLst>
      <p:ext uri="{BB962C8B-B14F-4D97-AF65-F5344CB8AC3E}">
        <p14:creationId xmlns:p14="http://schemas.microsoft.com/office/powerpoint/2010/main" val="120581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17281" y="626252"/>
            <a:ext cx="7239000" cy="3732497"/>
          </a:xfrm>
          <a:prstGeom prst="rect">
            <a:avLst/>
          </a:prstGeom>
        </p:spPr>
        <p:txBody>
          <a:bodyPr vert="horz" wrap="square" lIns="0" tIns="0" rIns="0" bIns="0" rtlCol="0">
            <a:spAutoFit/>
          </a:bodyPr>
          <a:lstStyle/>
          <a:p>
            <a:pPr marL="87313" marR="489584">
              <a:lnSpc>
                <a:spcPct val="125000"/>
              </a:lnSpc>
              <a:tabLst>
                <a:tab pos="140335" algn="l"/>
              </a:tabLst>
            </a:pPr>
            <a:r>
              <a:rPr lang="da-DK" sz="1300" dirty="0">
                <a:latin typeface="+mn-lt"/>
              </a:rPr>
              <a:t>Et </a:t>
            </a:r>
            <a:r>
              <a:rPr lang="da-DK" sz="1300" dirty="0" err="1">
                <a:latin typeface="+mn-lt"/>
              </a:rPr>
              <a:t>Cochlear</a:t>
            </a:r>
            <a:r>
              <a:rPr lang="da-DK" sz="1300" dirty="0">
                <a:latin typeface="+mn-lt"/>
              </a:rPr>
              <a:t> </a:t>
            </a:r>
            <a:r>
              <a:rPr lang="da-DK" sz="1300" dirty="0" err="1">
                <a:latin typeface="+mn-lt"/>
              </a:rPr>
              <a:t>Implant</a:t>
            </a:r>
            <a:r>
              <a:rPr lang="da-DK" sz="1300" dirty="0">
                <a:latin typeface="+mn-lt"/>
              </a:rPr>
              <a:t> (CI) er et avanceret høreapparat, som kan skabe kunstig hørelse hos mennesker, der er helt døve eller har svært høretab. Navnet </a:t>
            </a:r>
            <a:r>
              <a:rPr lang="da-DK" sz="1300" dirty="0" err="1">
                <a:latin typeface="+mn-lt"/>
              </a:rPr>
              <a:t>cochlear</a:t>
            </a:r>
            <a:r>
              <a:rPr lang="da-DK" sz="1300" dirty="0">
                <a:latin typeface="+mn-lt"/>
              </a:rPr>
              <a:t> </a:t>
            </a:r>
            <a:r>
              <a:rPr lang="da-DK" sz="1300" dirty="0" err="1">
                <a:latin typeface="+mn-lt"/>
              </a:rPr>
              <a:t>implant</a:t>
            </a:r>
            <a:r>
              <a:rPr lang="da-DK" sz="1300" dirty="0">
                <a:latin typeface="+mn-lt"/>
              </a:rPr>
              <a:t> henviser til </a:t>
            </a:r>
            <a:r>
              <a:rPr lang="da-DK" sz="1300" dirty="0" err="1">
                <a:latin typeface="+mn-lt"/>
              </a:rPr>
              <a:t>cochlea</a:t>
            </a:r>
            <a:r>
              <a:rPr lang="da-DK" sz="1300" dirty="0">
                <a:latin typeface="+mn-lt"/>
              </a:rPr>
              <a:t>, sneglen, som er sanseapparatet for hørelsen i det indre øre.</a:t>
            </a:r>
          </a:p>
          <a:p>
            <a:pPr marL="87313" marR="489584">
              <a:lnSpc>
                <a:spcPct val="125000"/>
              </a:lnSpc>
              <a:tabLst>
                <a:tab pos="140335" algn="l"/>
              </a:tabLst>
            </a:pPr>
            <a:r>
              <a:rPr lang="da-DK" sz="1300" dirty="0">
                <a:latin typeface="+mn-lt"/>
              </a:rPr>
              <a:t>Et CI består af en udvendig del og en indopereret del:</a:t>
            </a:r>
          </a:p>
          <a:p>
            <a:pPr marL="373063" marR="489584" indent="-285750">
              <a:lnSpc>
                <a:spcPct val="125000"/>
              </a:lnSpc>
              <a:buFont typeface="Arial" panose="020B0604020202020204" pitchFamily="34" charset="0"/>
              <a:buChar char="•"/>
              <a:tabLst>
                <a:tab pos="140335" algn="l"/>
              </a:tabLst>
            </a:pPr>
            <a:r>
              <a:rPr lang="da-DK" sz="1300" dirty="0">
                <a:latin typeface="+mn-lt"/>
              </a:rPr>
              <a:t>Den udvendige del består af en mikrofon, en processor og en sender (som også kaldes spolen).  Processoren sidder som regel bag øret, men kan også bæres andre steder på kroppen eller sidde direkte på hovedet over den implanterede del. Senderen sidder fast på hovedet via en magnet, der holder den fast til implantatet. </a:t>
            </a:r>
          </a:p>
          <a:p>
            <a:pPr marL="373063" marR="489584" indent="-285750">
              <a:lnSpc>
                <a:spcPct val="125000"/>
              </a:lnSpc>
              <a:buFont typeface="Arial" panose="020B0604020202020204" pitchFamily="34" charset="0"/>
              <a:buChar char="•"/>
              <a:tabLst>
                <a:tab pos="140335" algn="l"/>
              </a:tabLst>
            </a:pPr>
            <a:r>
              <a:rPr lang="da-DK" sz="1300" dirty="0">
                <a:latin typeface="+mn-lt"/>
              </a:rPr>
              <a:t>Den indvendige del består af et implantat, som er en indopereret enhed. Den rummer en magnet og en modtager, som er indopereret under huden bagved øret og en elektrode, der ligger i det indre øre og stimulerer nervefibrene i sneglen. Disse signaler sendes så videre til bl.a. hørebarken i hjernen.</a:t>
            </a:r>
          </a:p>
          <a:p>
            <a:pPr marL="87313" marR="489584">
              <a:lnSpc>
                <a:spcPct val="125000"/>
              </a:lnSpc>
              <a:tabLst>
                <a:tab pos="140335" algn="l"/>
              </a:tabLst>
            </a:pPr>
            <a:endParaRPr lang="da-DK" sz="1300" dirty="0">
              <a:latin typeface="+mn-lt"/>
            </a:endParaRPr>
          </a:p>
          <a:p>
            <a:pPr marL="87313" marR="489584">
              <a:lnSpc>
                <a:spcPct val="125000"/>
              </a:lnSpc>
              <a:tabLst>
                <a:tab pos="140335" algn="l"/>
              </a:tabLst>
            </a:pPr>
            <a:r>
              <a:rPr lang="da-DK" sz="1300" dirty="0">
                <a:latin typeface="+mn-lt"/>
              </a:rPr>
              <a:t>Du kan også blive klogere på CI ved at lytte til Decibels podcastserie "Ny i høretab": "Afsnit 3: </a:t>
            </a:r>
            <a:r>
              <a:rPr lang="da-DK" sz="1300" dirty="0" err="1">
                <a:latin typeface="+mn-lt"/>
              </a:rPr>
              <a:t>Explainer</a:t>
            </a:r>
            <a:r>
              <a:rPr lang="da-DK" sz="1300" dirty="0">
                <a:latin typeface="+mn-lt"/>
              </a:rPr>
              <a:t> - CI"</a:t>
            </a:r>
          </a:p>
        </p:txBody>
      </p:sp>
      <p:sp>
        <p:nvSpPr>
          <p:cNvPr id="4" name="object 4"/>
          <p:cNvSpPr txBox="1">
            <a:spLocks noGrp="1"/>
          </p:cNvSpPr>
          <p:nvPr>
            <p:ph type="title"/>
          </p:nvPr>
        </p:nvSpPr>
        <p:spPr>
          <a:xfrm>
            <a:off x="577850" y="86633"/>
            <a:ext cx="6148250" cy="423193"/>
          </a:xfrm>
          <a:prstGeom prst="rect">
            <a:avLst/>
          </a:prstGeom>
        </p:spPr>
        <p:txBody>
          <a:bodyPr vert="horz" wrap="square" lIns="0" tIns="0" rIns="0" bIns="0" rtlCol="0">
            <a:spAutoFit/>
          </a:bodyPr>
          <a:lstStyle/>
          <a:p>
            <a:pPr marL="12700">
              <a:lnSpc>
                <a:spcPts val="3329"/>
              </a:lnSpc>
            </a:pPr>
            <a:r>
              <a:rPr lang="da-DK" dirty="0"/>
              <a:t>Hvad er et CI?</a:t>
            </a:r>
            <a:endParaRPr spc="-5" dirty="0"/>
          </a:p>
        </p:txBody>
      </p:sp>
      <p:sp>
        <p:nvSpPr>
          <p:cNvPr id="6" name="Tekstfelt 5">
            <a:extLst>
              <a:ext uri="{FF2B5EF4-FFF2-40B4-BE49-F238E27FC236}">
                <a16:creationId xmlns:a16="http://schemas.microsoft.com/office/drawing/2014/main" id="{690A5F26-4D41-D725-5347-51061E529C98}"/>
              </a:ext>
            </a:extLst>
          </p:cNvPr>
          <p:cNvSpPr txBox="1"/>
          <p:nvPr/>
        </p:nvSpPr>
        <p:spPr>
          <a:xfrm>
            <a:off x="349250" y="4544916"/>
            <a:ext cx="4495800" cy="738664"/>
          </a:xfrm>
          <a:prstGeom prst="rect">
            <a:avLst/>
          </a:prstGeom>
          <a:noFill/>
        </p:spPr>
        <p:txBody>
          <a:bodyPr wrap="square">
            <a:spAutoFit/>
          </a:bodyPr>
          <a:lstStyle/>
          <a:p>
            <a:r>
              <a:rPr lang="da-DK" sz="1400" dirty="0">
                <a:hlinkClick r:id="rId2"/>
              </a:rPr>
              <a:t>https://decibel.dk/alt-om-hoeretab/hoereteknologi/cochlear-implant-ci</a:t>
            </a:r>
            <a:r>
              <a:rPr lang="da-DK" sz="1400" dirty="0"/>
              <a:t> og</a:t>
            </a:r>
          </a:p>
          <a:p>
            <a:r>
              <a:rPr lang="da-DK" sz="1400" dirty="0">
                <a:hlinkClick r:id="rId3"/>
              </a:rPr>
              <a:t>https://decibel.dk/nyheder/ny-podcastserie-fra-decibel</a:t>
            </a:r>
            <a:r>
              <a:rPr lang="da-DK" sz="1400" dirty="0"/>
              <a:t>   </a:t>
            </a:r>
          </a:p>
        </p:txBody>
      </p:sp>
    </p:spTree>
    <p:extLst>
      <p:ext uri="{BB962C8B-B14F-4D97-AF65-F5344CB8AC3E}">
        <p14:creationId xmlns:p14="http://schemas.microsoft.com/office/powerpoint/2010/main" val="249717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CI?</a:t>
            </a:r>
            <a:endParaRPr spc="-5" dirty="0"/>
          </a:p>
        </p:txBody>
      </p:sp>
      <p:sp>
        <p:nvSpPr>
          <p:cNvPr id="10" name="Rektangel: afrundede hjørner 9">
            <a:extLst>
              <a:ext uri="{FF2B5EF4-FFF2-40B4-BE49-F238E27FC236}">
                <a16:creationId xmlns:a16="http://schemas.microsoft.com/office/drawing/2014/main" id="{C98837BC-44A6-03B9-3FBF-BC65208CB105}"/>
              </a:ext>
            </a:extLst>
          </p:cNvPr>
          <p:cNvSpPr/>
          <p:nvPr/>
        </p:nvSpPr>
        <p:spPr>
          <a:xfrm>
            <a:off x="5302250" y="762000"/>
            <a:ext cx="1905000" cy="1752600"/>
          </a:xfrm>
          <a:prstGeom prst="roundRect">
            <a:avLst/>
          </a:prstGeom>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Indsæt billede af barnets CI</a:t>
            </a:r>
          </a:p>
        </p:txBody>
      </p:sp>
      <p:sp>
        <p:nvSpPr>
          <p:cNvPr id="3" name="Tekstfelt 2">
            <a:extLst>
              <a:ext uri="{FF2B5EF4-FFF2-40B4-BE49-F238E27FC236}">
                <a16:creationId xmlns:a16="http://schemas.microsoft.com/office/drawing/2014/main" id="{CC91B668-9D52-B3B7-6535-9D402F1C8DDC}"/>
              </a:ext>
            </a:extLst>
          </p:cNvPr>
          <p:cNvSpPr txBox="1"/>
          <p:nvPr/>
        </p:nvSpPr>
        <p:spPr>
          <a:xfrm>
            <a:off x="654050" y="876608"/>
            <a:ext cx="4267200" cy="2308324"/>
          </a:xfrm>
          <a:prstGeom prst="rect">
            <a:avLst/>
          </a:prstGeom>
          <a:noFill/>
        </p:spPr>
        <p:txBody>
          <a:bodyPr wrap="square" rtlCol="0">
            <a:spAutoFit/>
          </a:bodyPr>
          <a:lstStyle/>
          <a:p>
            <a:pPr marL="285750" indent="-285750">
              <a:buFont typeface="Arial" panose="020B0604020202020204" pitchFamily="34" charset="0"/>
              <a:buChar char="•"/>
            </a:pPr>
            <a:r>
              <a:rPr lang="da-DK" sz="1600" dirty="0">
                <a:solidFill>
                  <a:srgbClr val="435A69"/>
                </a:solidFill>
              </a:rPr>
              <a:t>Beskrivelse af CI, samt engelsk video med undersøgelse fra </a:t>
            </a:r>
            <a:r>
              <a:rPr lang="da-DK" sz="1600" dirty="0" err="1">
                <a:solidFill>
                  <a:srgbClr val="435A69"/>
                </a:solidFill>
              </a:rPr>
              <a:t>Westchester</a:t>
            </a:r>
            <a:r>
              <a:rPr lang="da-DK" sz="1600" dirty="0">
                <a:solidFill>
                  <a:srgbClr val="435A69"/>
                </a:solidFill>
              </a:rPr>
              <a:t> </a:t>
            </a:r>
            <a:r>
              <a:rPr lang="da-DK" sz="1600" dirty="0" err="1">
                <a:solidFill>
                  <a:srgbClr val="435A69"/>
                </a:solidFill>
              </a:rPr>
              <a:t>Hearing</a:t>
            </a:r>
            <a:r>
              <a:rPr lang="da-DK" sz="1600" dirty="0">
                <a:solidFill>
                  <a:srgbClr val="435A69"/>
                </a:solidFill>
              </a:rPr>
              <a:t> Center</a:t>
            </a:r>
          </a:p>
          <a:p>
            <a:r>
              <a:rPr lang="da-DK" sz="1600" dirty="0">
                <a:hlinkClick r:id="rId2"/>
              </a:rPr>
              <a:t>https://www.westchesterhearingcenter.com/services/hearing-solutions/cochlear-implants/</a:t>
            </a:r>
            <a:r>
              <a:rPr lang="da-DK" sz="1600" dirty="0"/>
              <a:t> </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a:solidFill>
                  <a:srgbClr val="435A69"/>
                </a:solidFill>
              </a:rPr>
              <a:t>Høreforeningen har flere videoer med voksne og CI</a:t>
            </a:r>
          </a:p>
          <a:p>
            <a:r>
              <a:rPr lang="da-DK" sz="1600" dirty="0">
                <a:hlinkClick r:id="rId3"/>
              </a:rPr>
              <a:t>https://hoereforeningen.dk/viden-om/ci-og-bahs/cochlear-implant/videoer-om-ci/</a:t>
            </a:r>
            <a:r>
              <a:rPr lang="da-DK" sz="1600" dirty="0"/>
              <a:t> </a:t>
            </a:r>
          </a:p>
        </p:txBody>
      </p:sp>
    </p:spTree>
    <p:extLst>
      <p:ext uri="{BB962C8B-B14F-4D97-AF65-F5344CB8AC3E}">
        <p14:creationId xmlns:p14="http://schemas.microsoft.com/office/powerpoint/2010/main" val="71976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250" y="775830"/>
            <a:ext cx="7010400" cy="3663054"/>
          </a:xfrm>
          <a:prstGeom prst="rect">
            <a:avLst/>
          </a:prstGeom>
        </p:spPr>
        <p:txBody>
          <a:bodyPr vert="horz" wrap="square" lIns="0" tIns="0" rIns="0" bIns="0" rtlCol="0">
            <a:spAutoFit/>
          </a:bodyPr>
          <a:lstStyle/>
          <a:p>
            <a:pPr marL="87313" marR="489584">
              <a:lnSpc>
                <a:spcPct val="125000"/>
              </a:lnSpc>
              <a:tabLst>
                <a:tab pos="140335" algn="l"/>
              </a:tabLst>
            </a:pPr>
            <a:r>
              <a:rPr lang="da-DK" dirty="0" err="1">
                <a:latin typeface="+mn-lt"/>
              </a:rPr>
              <a:t>Benforankrede</a:t>
            </a:r>
            <a:r>
              <a:rPr lang="da-DK" dirty="0">
                <a:latin typeface="+mn-lt"/>
              </a:rPr>
              <a:t> høresystemer (Bone </a:t>
            </a:r>
            <a:r>
              <a:rPr lang="da-DK" dirty="0" err="1">
                <a:latin typeface="+mn-lt"/>
              </a:rPr>
              <a:t>Anchored</a:t>
            </a:r>
            <a:r>
              <a:rPr lang="da-DK" dirty="0">
                <a:latin typeface="+mn-lt"/>
              </a:rPr>
              <a:t> </a:t>
            </a:r>
            <a:r>
              <a:rPr lang="da-DK" dirty="0" err="1">
                <a:latin typeface="+mn-lt"/>
              </a:rPr>
              <a:t>Hearing</a:t>
            </a:r>
            <a:r>
              <a:rPr lang="da-DK" dirty="0">
                <a:latin typeface="+mn-lt"/>
              </a:rPr>
              <a:t> System – BAHS eller Bone-</a:t>
            </a:r>
            <a:r>
              <a:rPr lang="da-DK" dirty="0" err="1">
                <a:latin typeface="+mn-lt"/>
              </a:rPr>
              <a:t>Anchored</a:t>
            </a:r>
            <a:r>
              <a:rPr lang="da-DK" dirty="0">
                <a:latin typeface="+mn-lt"/>
              </a:rPr>
              <a:t> </a:t>
            </a:r>
            <a:r>
              <a:rPr lang="da-DK" dirty="0" err="1">
                <a:latin typeface="+mn-lt"/>
              </a:rPr>
              <a:t>Hearing</a:t>
            </a:r>
            <a:r>
              <a:rPr lang="da-DK" dirty="0">
                <a:latin typeface="+mn-lt"/>
              </a:rPr>
              <a:t> Aids -BAHA) er et høreapparat, som sidder på kraniet lige bag øret og sender lyd ind i det indre øre via knoglen.</a:t>
            </a:r>
          </a:p>
          <a:p>
            <a:pPr marL="87313" marR="489584">
              <a:lnSpc>
                <a:spcPct val="125000"/>
              </a:lnSpc>
              <a:tabLst>
                <a:tab pos="140335" algn="l"/>
              </a:tabLst>
            </a:pPr>
            <a:endParaRPr lang="da-DK" dirty="0">
              <a:latin typeface="+mn-lt"/>
            </a:endParaRPr>
          </a:p>
          <a:p>
            <a:pPr marL="87313" marR="489584">
              <a:lnSpc>
                <a:spcPct val="125000"/>
              </a:lnSpc>
              <a:tabLst>
                <a:tab pos="140335" algn="l"/>
              </a:tabLst>
            </a:pPr>
            <a:r>
              <a:rPr lang="da-DK" dirty="0" err="1">
                <a:latin typeface="+mn-lt"/>
              </a:rPr>
              <a:t>Bahs</a:t>
            </a:r>
            <a:r>
              <a:rPr lang="da-DK" dirty="0">
                <a:latin typeface="+mn-lt"/>
              </a:rPr>
              <a:t> er høreapparater, som bruges af alle, der har et velfungerende indre øre, men har problemer i mellemøret, det ydre øre eller som er ensidigt døve. Det kan f.eks. være børn med </a:t>
            </a:r>
            <a:r>
              <a:rPr lang="da-DK" dirty="0" err="1">
                <a:latin typeface="+mn-lt"/>
              </a:rPr>
              <a:t>mikroti</a:t>
            </a:r>
            <a:r>
              <a:rPr lang="da-DK" dirty="0">
                <a:latin typeface="+mn-lt"/>
              </a:rPr>
              <a:t> (manglende eller misdannet øre) eller atresi (manglende øregang).</a:t>
            </a:r>
          </a:p>
          <a:p>
            <a:pPr marL="87313" marR="489584">
              <a:lnSpc>
                <a:spcPct val="125000"/>
              </a:lnSpc>
              <a:tabLst>
                <a:tab pos="140335" algn="l"/>
              </a:tabLst>
            </a:pPr>
            <a:endParaRPr lang="da-DK" dirty="0">
              <a:latin typeface="+mn-lt"/>
            </a:endParaRPr>
          </a:p>
          <a:p>
            <a:pPr marL="87313" marR="489584">
              <a:lnSpc>
                <a:spcPct val="125000"/>
              </a:lnSpc>
              <a:tabLst>
                <a:tab pos="140335" algn="l"/>
              </a:tabLst>
            </a:pPr>
            <a:r>
              <a:rPr lang="da-DK" dirty="0">
                <a:latin typeface="+mn-lt"/>
              </a:rPr>
              <a:t>Bliv klogere på </a:t>
            </a:r>
            <a:r>
              <a:rPr lang="da-DK" dirty="0" err="1">
                <a:latin typeface="+mn-lt"/>
              </a:rPr>
              <a:t>Bahs</a:t>
            </a:r>
            <a:r>
              <a:rPr lang="da-DK" dirty="0">
                <a:latin typeface="+mn-lt"/>
              </a:rPr>
              <a:t> med Decibels podcast: </a:t>
            </a:r>
          </a:p>
          <a:p>
            <a:pPr marL="87313" marR="489584">
              <a:lnSpc>
                <a:spcPct val="125000"/>
              </a:lnSpc>
              <a:tabLst>
                <a:tab pos="140335" algn="l"/>
              </a:tabLst>
            </a:pPr>
            <a:r>
              <a:rPr lang="da-DK" dirty="0">
                <a:latin typeface="+mn-lt"/>
              </a:rPr>
              <a:t>Du kan også blive klogere på </a:t>
            </a:r>
            <a:r>
              <a:rPr lang="da-DK" dirty="0" err="1">
                <a:latin typeface="+mn-lt"/>
              </a:rPr>
              <a:t>Bahs</a:t>
            </a:r>
            <a:r>
              <a:rPr lang="da-DK" dirty="0">
                <a:latin typeface="+mn-lt"/>
              </a:rPr>
              <a:t> ved at lytte til Decibels podcastserie "Ny i høretab": "Afsnit 3.3: </a:t>
            </a:r>
            <a:r>
              <a:rPr lang="da-DK" dirty="0" err="1">
                <a:latin typeface="+mn-lt"/>
              </a:rPr>
              <a:t>Explainer</a:t>
            </a:r>
            <a:r>
              <a:rPr lang="da-DK" dirty="0">
                <a:latin typeface="+mn-lt"/>
              </a:rPr>
              <a:t> - </a:t>
            </a:r>
            <a:r>
              <a:rPr lang="da-DK" dirty="0" err="1">
                <a:latin typeface="+mn-lt"/>
              </a:rPr>
              <a:t>Bahs</a:t>
            </a:r>
            <a:r>
              <a:rPr lang="da-DK" dirty="0">
                <a:latin typeface="+mn-lt"/>
              </a:rPr>
              <a:t>"</a:t>
            </a: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BAHS / BAHA?</a:t>
            </a:r>
            <a:endParaRPr spc="-5" dirty="0"/>
          </a:p>
        </p:txBody>
      </p:sp>
      <p:sp>
        <p:nvSpPr>
          <p:cNvPr id="6" name="Tekstfelt 5">
            <a:extLst>
              <a:ext uri="{FF2B5EF4-FFF2-40B4-BE49-F238E27FC236}">
                <a16:creationId xmlns:a16="http://schemas.microsoft.com/office/drawing/2014/main" id="{690A5F26-4D41-D725-5347-51061E529C98}"/>
              </a:ext>
            </a:extLst>
          </p:cNvPr>
          <p:cNvSpPr txBox="1"/>
          <p:nvPr/>
        </p:nvSpPr>
        <p:spPr>
          <a:xfrm>
            <a:off x="349250" y="4544916"/>
            <a:ext cx="4648200" cy="646331"/>
          </a:xfrm>
          <a:prstGeom prst="rect">
            <a:avLst/>
          </a:prstGeom>
          <a:noFill/>
        </p:spPr>
        <p:txBody>
          <a:bodyPr wrap="square">
            <a:spAutoFit/>
          </a:bodyPr>
          <a:lstStyle/>
          <a:p>
            <a:r>
              <a:rPr lang="da-DK" sz="1200" dirty="0">
                <a:hlinkClick r:id="rId2"/>
              </a:rPr>
              <a:t>https://decibel.dk/alt-om-hoeretab/hoereteknologi/benforankrede-hoeresystemer-bahs</a:t>
            </a:r>
            <a:r>
              <a:rPr lang="da-DK" sz="1200" dirty="0"/>
              <a:t> og</a:t>
            </a:r>
          </a:p>
          <a:p>
            <a:r>
              <a:rPr lang="da-DK" sz="1200" dirty="0">
                <a:hlinkClick r:id="rId3"/>
              </a:rPr>
              <a:t>https://decibel.dk/nyheder/ny-podcastserie-fra-decibel</a:t>
            </a:r>
            <a:r>
              <a:rPr lang="da-DK" sz="1200" dirty="0"/>
              <a:t>   </a:t>
            </a:r>
          </a:p>
        </p:txBody>
      </p:sp>
    </p:spTree>
    <p:extLst>
      <p:ext uri="{BB962C8B-B14F-4D97-AF65-F5344CB8AC3E}">
        <p14:creationId xmlns:p14="http://schemas.microsoft.com/office/powerpoint/2010/main" val="315030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BAHS?</a:t>
            </a:r>
            <a:endParaRPr spc="-5" dirty="0"/>
          </a:p>
        </p:txBody>
      </p:sp>
      <p:sp>
        <p:nvSpPr>
          <p:cNvPr id="10" name="Rektangel: afrundede hjørner 9">
            <a:extLst>
              <a:ext uri="{FF2B5EF4-FFF2-40B4-BE49-F238E27FC236}">
                <a16:creationId xmlns:a16="http://schemas.microsoft.com/office/drawing/2014/main" id="{C98837BC-44A6-03B9-3FBF-BC65208CB105}"/>
              </a:ext>
            </a:extLst>
          </p:cNvPr>
          <p:cNvSpPr/>
          <p:nvPr/>
        </p:nvSpPr>
        <p:spPr>
          <a:xfrm>
            <a:off x="5302250" y="762000"/>
            <a:ext cx="1905000" cy="1752600"/>
          </a:xfrm>
          <a:prstGeom prst="roundRect">
            <a:avLst/>
          </a:prstGeom>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Indsæt billede af barnets BAHS</a:t>
            </a:r>
          </a:p>
        </p:txBody>
      </p:sp>
      <p:sp>
        <p:nvSpPr>
          <p:cNvPr id="3" name="Tekstfelt 2">
            <a:extLst>
              <a:ext uri="{FF2B5EF4-FFF2-40B4-BE49-F238E27FC236}">
                <a16:creationId xmlns:a16="http://schemas.microsoft.com/office/drawing/2014/main" id="{CC91B668-9D52-B3B7-6535-9D402F1C8DDC}"/>
              </a:ext>
            </a:extLst>
          </p:cNvPr>
          <p:cNvSpPr txBox="1"/>
          <p:nvPr/>
        </p:nvSpPr>
        <p:spPr>
          <a:xfrm>
            <a:off x="654050" y="876608"/>
            <a:ext cx="4267200" cy="1077218"/>
          </a:xfrm>
          <a:prstGeom prst="rect">
            <a:avLst/>
          </a:prstGeom>
          <a:noFill/>
        </p:spPr>
        <p:txBody>
          <a:bodyPr wrap="square" rtlCol="0">
            <a:spAutoFit/>
          </a:bodyPr>
          <a:lstStyle/>
          <a:p>
            <a:pPr marL="285750" indent="-285750">
              <a:buFont typeface="Arial" panose="020B0604020202020204" pitchFamily="34" charset="0"/>
              <a:buChar char="•"/>
            </a:pPr>
            <a:r>
              <a:rPr lang="da-DK" sz="1600" dirty="0">
                <a:solidFill>
                  <a:srgbClr val="435A69"/>
                </a:solidFill>
              </a:rPr>
              <a:t>Oticons netværk</a:t>
            </a:r>
          </a:p>
          <a:p>
            <a:r>
              <a:rPr lang="da-DK" sz="1600" dirty="0">
                <a:hlinkClick r:id="rId2"/>
              </a:rPr>
              <a:t>https://www.oticonmedical.com/dk/hearing-and-hearing-loss/meet-other-users/connect-with-others</a:t>
            </a:r>
            <a:r>
              <a:rPr lang="da-DK" sz="1600" dirty="0"/>
              <a:t> </a:t>
            </a:r>
          </a:p>
        </p:txBody>
      </p:sp>
      <p:pic>
        <p:nvPicPr>
          <p:cNvPr id="5" name="Billede 4">
            <a:extLst>
              <a:ext uri="{FF2B5EF4-FFF2-40B4-BE49-F238E27FC236}">
                <a16:creationId xmlns:a16="http://schemas.microsoft.com/office/drawing/2014/main" id="{1C86726D-E3D2-3654-282C-F0077053B95E}"/>
              </a:ext>
            </a:extLst>
          </p:cNvPr>
          <p:cNvPicPr>
            <a:picLocks noChangeAspect="1"/>
          </p:cNvPicPr>
          <p:nvPr/>
        </p:nvPicPr>
        <p:blipFill rotWithShape="1">
          <a:blip r:embed="rId3"/>
          <a:srcRect t="16434"/>
          <a:stretch/>
        </p:blipFill>
        <p:spPr>
          <a:xfrm>
            <a:off x="730251" y="2177906"/>
            <a:ext cx="2320355" cy="2089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felt 6">
            <a:extLst>
              <a:ext uri="{FF2B5EF4-FFF2-40B4-BE49-F238E27FC236}">
                <a16:creationId xmlns:a16="http://schemas.microsoft.com/office/drawing/2014/main" id="{99818BD0-8DAA-1990-7216-718EACF6F135}"/>
              </a:ext>
            </a:extLst>
          </p:cNvPr>
          <p:cNvSpPr txBox="1"/>
          <p:nvPr/>
        </p:nvSpPr>
        <p:spPr>
          <a:xfrm>
            <a:off x="3168650" y="3343870"/>
            <a:ext cx="3783724" cy="830997"/>
          </a:xfrm>
          <a:prstGeom prst="rect">
            <a:avLst/>
          </a:prstGeom>
          <a:noFill/>
        </p:spPr>
        <p:txBody>
          <a:bodyPr wrap="square">
            <a:spAutoFit/>
          </a:bodyPr>
          <a:lstStyle/>
          <a:p>
            <a:r>
              <a:rPr lang="da-DK" dirty="0">
                <a:solidFill>
                  <a:srgbClr val="435A69"/>
                </a:solidFill>
              </a:rPr>
              <a:t>Hvordan lyd transmitteres gennem en</a:t>
            </a:r>
          </a:p>
          <a:p>
            <a:r>
              <a:rPr lang="da-DK" dirty="0">
                <a:solidFill>
                  <a:srgbClr val="435A69"/>
                </a:solidFill>
              </a:rPr>
              <a:t>knogleforankret høresystem</a:t>
            </a:r>
          </a:p>
          <a:p>
            <a:r>
              <a:rPr lang="da-DK" sz="1200" dirty="0">
                <a:solidFill>
                  <a:srgbClr val="435A69"/>
                </a:solidFill>
              </a:rPr>
              <a:t>(Foto udlånt af Oticon Medical)</a:t>
            </a:r>
          </a:p>
        </p:txBody>
      </p:sp>
      <p:sp>
        <p:nvSpPr>
          <p:cNvPr id="9" name="Tekstfelt 8">
            <a:extLst>
              <a:ext uri="{FF2B5EF4-FFF2-40B4-BE49-F238E27FC236}">
                <a16:creationId xmlns:a16="http://schemas.microsoft.com/office/drawing/2014/main" id="{DC0DBE50-5C68-B1C4-3027-68D76B25DA23}"/>
              </a:ext>
            </a:extLst>
          </p:cNvPr>
          <p:cNvSpPr txBox="1"/>
          <p:nvPr/>
        </p:nvSpPr>
        <p:spPr>
          <a:xfrm>
            <a:off x="654050" y="4479042"/>
            <a:ext cx="3783724" cy="523220"/>
          </a:xfrm>
          <a:prstGeom prst="rect">
            <a:avLst/>
          </a:prstGeom>
          <a:noFill/>
        </p:spPr>
        <p:txBody>
          <a:bodyPr wrap="square">
            <a:spAutoFit/>
          </a:bodyPr>
          <a:lstStyle/>
          <a:p>
            <a:r>
              <a:rPr lang="da-DK" sz="1400" dirty="0">
                <a:hlinkClick r:id="rId4"/>
              </a:rPr>
              <a:t>https://www.healthyhearing.com/help/hearing-aids/bone-anchored</a:t>
            </a:r>
            <a:r>
              <a:rPr lang="da-DK" sz="1400" dirty="0"/>
              <a:t> </a:t>
            </a:r>
          </a:p>
        </p:txBody>
      </p:sp>
    </p:spTree>
    <p:extLst>
      <p:ext uri="{BB962C8B-B14F-4D97-AF65-F5344CB8AC3E}">
        <p14:creationId xmlns:p14="http://schemas.microsoft.com/office/powerpoint/2010/main" val="138114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250" y="775830"/>
            <a:ext cx="7010400" cy="3247299"/>
          </a:xfrm>
          <a:prstGeom prst="rect">
            <a:avLst/>
          </a:prstGeom>
        </p:spPr>
        <p:txBody>
          <a:bodyPr vert="horz" wrap="square" lIns="0" tIns="0" rIns="0" bIns="0" rtlCol="0">
            <a:spAutoFit/>
          </a:bodyPr>
          <a:lstStyle/>
          <a:p>
            <a:pPr marL="87313" marR="489584">
              <a:lnSpc>
                <a:spcPct val="125000"/>
              </a:lnSpc>
              <a:tabLst>
                <a:tab pos="140335" algn="l"/>
              </a:tabLst>
            </a:pPr>
            <a:r>
              <a:rPr lang="da-DK" sz="1400" dirty="0">
                <a:latin typeface="+mn-lt"/>
              </a:rPr>
              <a:t>Et menneskes høretærskler kan afbildes i et audiogram (hørekurve), hvor tonehøjden angives i Hz (Hertz) på den vandrette akse og lydstyrken i dB (decibel) på den lodrette akse. Det menneskelige øre er i stand til at opfatte lyde i en tonehøjde fra 20 Hz og op til 20.000 Hz. Almindelig tale ligger dog mellem 100 og 8.000 Hz, hvor de dybe toner ligger under 1000 Hz og de høje toner over. Høretærskler angives i dB og er dét lydniveau, hvor en person begynder at opfatte en lyd/tone indenfor de forskellige frekvenser (tonehøjder). </a:t>
            </a:r>
          </a:p>
          <a:p>
            <a:pPr marL="87313" marR="489584">
              <a:lnSpc>
                <a:spcPct val="125000"/>
              </a:lnSpc>
              <a:tabLst>
                <a:tab pos="140335" algn="l"/>
              </a:tabLst>
            </a:pPr>
            <a:r>
              <a:rPr lang="da-DK" sz="1400" dirty="0">
                <a:latin typeface="+mn-lt"/>
              </a:rPr>
              <a:t>I et audiogram svarer 0 dB til den gennemsnitlige høretærskel for normalthørende.</a:t>
            </a:r>
          </a:p>
          <a:p>
            <a:pPr marL="87313" marR="489584">
              <a:lnSpc>
                <a:spcPct val="125000"/>
              </a:lnSpc>
              <a:tabLst>
                <a:tab pos="140335" algn="l"/>
              </a:tabLst>
            </a:pPr>
            <a:r>
              <a:rPr lang="da-DK" sz="1400" dirty="0">
                <a:latin typeface="+mn-lt"/>
              </a:rPr>
              <a:t>Dermed viser et audiogram, hvordan en persons høretærskel ligger i forhold til normalthørende, og ud fra et audiogram kan man derfor se, om en person har en hørenedsættelse.</a:t>
            </a:r>
          </a:p>
          <a:p>
            <a:pPr marL="87313" marR="489584">
              <a:lnSpc>
                <a:spcPct val="125000"/>
              </a:lnSpc>
              <a:tabLst>
                <a:tab pos="140335" algn="l"/>
              </a:tabLst>
            </a:pPr>
            <a:endParaRPr lang="da-DK" dirty="0">
              <a:latin typeface="+mn-lt"/>
            </a:endParaRP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audiogram?</a:t>
            </a:r>
            <a:endParaRPr spc="-5" dirty="0"/>
          </a:p>
        </p:txBody>
      </p:sp>
      <p:sp>
        <p:nvSpPr>
          <p:cNvPr id="6" name="Tekstfelt 5">
            <a:extLst>
              <a:ext uri="{FF2B5EF4-FFF2-40B4-BE49-F238E27FC236}">
                <a16:creationId xmlns:a16="http://schemas.microsoft.com/office/drawing/2014/main" id="{690A5F26-4D41-D725-5347-51061E529C98}"/>
              </a:ext>
            </a:extLst>
          </p:cNvPr>
          <p:cNvSpPr txBox="1"/>
          <p:nvPr/>
        </p:nvSpPr>
        <p:spPr>
          <a:xfrm>
            <a:off x="349250" y="4544916"/>
            <a:ext cx="4648200" cy="646331"/>
          </a:xfrm>
          <a:prstGeom prst="rect">
            <a:avLst/>
          </a:prstGeom>
          <a:noFill/>
        </p:spPr>
        <p:txBody>
          <a:bodyPr wrap="square">
            <a:spAutoFit/>
          </a:bodyPr>
          <a:lstStyle/>
          <a:p>
            <a:r>
              <a:rPr lang="da-DK" sz="1200" dirty="0">
                <a:hlinkClick r:id="rId2"/>
              </a:rPr>
              <a:t>https://decibel.dk/alt-om-hoeretab/hoerelse-hoeretab/hvordan-fungerer-hoerelsen</a:t>
            </a:r>
            <a:r>
              <a:rPr lang="da-DK" sz="1200" dirty="0"/>
              <a:t> og</a:t>
            </a:r>
          </a:p>
          <a:p>
            <a:r>
              <a:rPr lang="da-DK" sz="1200" dirty="0">
                <a:hlinkClick r:id="rId3"/>
              </a:rPr>
              <a:t>https://decibel.dk/nyheder/ny-podcastserie-fra-decibel</a:t>
            </a:r>
            <a:r>
              <a:rPr lang="da-DK" sz="1200" dirty="0"/>
              <a:t>   </a:t>
            </a:r>
          </a:p>
        </p:txBody>
      </p:sp>
    </p:spTree>
    <p:extLst>
      <p:ext uri="{BB962C8B-B14F-4D97-AF65-F5344CB8AC3E}">
        <p14:creationId xmlns:p14="http://schemas.microsoft.com/office/powerpoint/2010/main" val="149784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audiogram?</a:t>
            </a:r>
            <a:endParaRPr spc="-5" dirty="0"/>
          </a:p>
        </p:txBody>
      </p:sp>
      <p:sp>
        <p:nvSpPr>
          <p:cNvPr id="6" name="Tekstfelt 5">
            <a:extLst>
              <a:ext uri="{FF2B5EF4-FFF2-40B4-BE49-F238E27FC236}">
                <a16:creationId xmlns:a16="http://schemas.microsoft.com/office/drawing/2014/main" id="{690A5F26-4D41-D725-5347-51061E529C98}"/>
              </a:ext>
            </a:extLst>
          </p:cNvPr>
          <p:cNvSpPr txBox="1"/>
          <p:nvPr/>
        </p:nvSpPr>
        <p:spPr>
          <a:xfrm>
            <a:off x="425450" y="4632995"/>
            <a:ext cx="4648200" cy="461665"/>
          </a:xfrm>
          <a:prstGeom prst="rect">
            <a:avLst/>
          </a:prstGeom>
          <a:noFill/>
        </p:spPr>
        <p:txBody>
          <a:bodyPr wrap="square">
            <a:spAutoFit/>
          </a:bodyPr>
          <a:lstStyle/>
          <a:p>
            <a:r>
              <a:rPr lang="da-DK" sz="1200" dirty="0">
                <a:hlinkClick r:id="rId2"/>
              </a:rPr>
              <a:t>https://ciha.dk/blog/linglyds-tjek-hvorfor-laver-vi-goer-man-naar-barnet-ikke-gider-deltage/</a:t>
            </a:r>
            <a:r>
              <a:rPr lang="da-DK" sz="1200" dirty="0"/>
              <a:t> </a:t>
            </a:r>
          </a:p>
        </p:txBody>
      </p:sp>
      <p:pic>
        <p:nvPicPr>
          <p:cNvPr id="11" name="Billede 10">
            <a:extLst>
              <a:ext uri="{FF2B5EF4-FFF2-40B4-BE49-F238E27FC236}">
                <a16:creationId xmlns:a16="http://schemas.microsoft.com/office/drawing/2014/main" id="{16C83E4E-E64E-4B7F-45BF-EC04EDEBA8EA}"/>
              </a:ext>
            </a:extLst>
          </p:cNvPr>
          <p:cNvPicPr>
            <a:picLocks noChangeAspect="1"/>
          </p:cNvPicPr>
          <p:nvPr/>
        </p:nvPicPr>
        <p:blipFill>
          <a:blip r:embed="rId3"/>
          <a:stretch>
            <a:fillRect/>
          </a:stretch>
        </p:blipFill>
        <p:spPr>
          <a:xfrm>
            <a:off x="273050" y="736451"/>
            <a:ext cx="3918170" cy="3559207"/>
          </a:xfrm>
          <a:prstGeom prst="rect">
            <a:avLst/>
          </a:prstGeom>
        </p:spPr>
      </p:pic>
      <p:sp>
        <p:nvSpPr>
          <p:cNvPr id="13" name="Tekstfelt 12">
            <a:extLst>
              <a:ext uri="{FF2B5EF4-FFF2-40B4-BE49-F238E27FC236}">
                <a16:creationId xmlns:a16="http://schemas.microsoft.com/office/drawing/2014/main" id="{10880388-4731-EE99-3D07-561754077A1C}"/>
              </a:ext>
            </a:extLst>
          </p:cNvPr>
          <p:cNvSpPr txBox="1"/>
          <p:nvPr/>
        </p:nvSpPr>
        <p:spPr>
          <a:xfrm>
            <a:off x="4387850" y="3733800"/>
            <a:ext cx="2362200" cy="523220"/>
          </a:xfrm>
          <a:prstGeom prst="rect">
            <a:avLst/>
          </a:prstGeom>
          <a:noFill/>
        </p:spPr>
        <p:txBody>
          <a:bodyPr wrap="square" rtlCol="0">
            <a:spAutoFit/>
          </a:bodyPr>
          <a:lstStyle/>
          <a:p>
            <a:r>
              <a:rPr lang="da-DK" sz="1400" dirty="0"/>
              <a:t>Audiogram med forskellige hverdagslyde og fonemer</a:t>
            </a:r>
          </a:p>
        </p:txBody>
      </p:sp>
      <p:sp>
        <p:nvSpPr>
          <p:cNvPr id="15" name="Rektangel: afrundede hjørner 14">
            <a:extLst>
              <a:ext uri="{FF2B5EF4-FFF2-40B4-BE49-F238E27FC236}">
                <a16:creationId xmlns:a16="http://schemas.microsoft.com/office/drawing/2014/main" id="{1872E287-3DF7-953E-02A8-09E1A2B2BF18}"/>
              </a:ext>
            </a:extLst>
          </p:cNvPr>
          <p:cNvSpPr/>
          <p:nvPr/>
        </p:nvSpPr>
        <p:spPr>
          <a:xfrm>
            <a:off x="4387850" y="762000"/>
            <a:ext cx="2819400" cy="2514600"/>
          </a:xfrm>
          <a:prstGeom prst="roundRect">
            <a:avLst/>
          </a:prstGeom>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Indsæt evt. billede af barnets aktuelle hørekurve</a:t>
            </a:r>
          </a:p>
        </p:txBody>
      </p:sp>
    </p:spTree>
    <p:extLst>
      <p:ext uri="{BB962C8B-B14F-4D97-AF65-F5344CB8AC3E}">
        <p14:creationId xmlns:p14="http://schemas.microsoft.com/office/powerpoint/2010/main" val="7723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250" y="775830"/>
            <a:ext cx="7010400" cy="1823833"/>
          </a:xfrm>
          <a:prstGeom prst="rect">
            <a:avLst/>
          </a:prstGeom>
        </p:spPr>
        <p:txBody>
          <a:bodyPr vert="horz" wrap="square" lIns="0" tIns="0" rIns="0" bIns="0" rtlCol="0">
            <a:spAutoFit/>
          </a:bodyPr>
          <a:lstStyle/>
          <a:p>
            <a:pPr marL="87313" marR="489584">
              <a:lnSpc>
                <a:spcPct val="125000"/>
              </a:lnSpc>
              <a:tabLst>
                <a:tab pos="140335" algn="l"/>
              </a:tabLst>
            </a:pPr>
            <a:endParaRPr lang="da-DK" dirty="0">
              <a:latin typeface="+mn-lt"/>
            </a:endParaRPr>
          </a:p>
          <a:p>
            <a:pPr marL="373063" marR="489584" indent="-285750">
              <a:lnSpc>
                <a:spcPct val="125000"/>
              </a:lnSpc>
              <a:buFont typeface="Arial" panose="020B0604020202020204" pitchFamily="34" charset="0"/>
              <a:buChar char="•"/>
              <a:tabLst>
                <a:tab pos="140335" algn="l"/>
              </a:tabLst>
            </a:pPr>
            <a:r>
              <a:rPr lang="da-DK" b="0" i="0" dirty="0">
                <a:effectLst/>
                <a:latin typeface="+mn-lt"/>
              </a:rPr>
              <a:t>ENT Education Swansea</a:t>
            </a:r>
            <a:r>
              <a:rPr lang="da-DK" dirty="0">
                <a:latin typeface="+mn-lt"/>
              </a:rPr>
              <a:t>: E</a:t>
            </a:r>
            <a:r>
              <a:rPr lang="da-DK" b="0" i="0" dirty="0">
                <a:effectLst/>
                <a:latin typeface="+mn-lt"/>
              </a:rPr>
              <a:t>ngelsk video, der beskriver hvad et audiogram er og hvad det kan bruges til</a:t>
            </a:r>
            <a:endParaRPr lang="da-DK" dirty="0">
              <a:latin typeface="+mn-lt"/>
            </a:endParaRPr>
          </a:p>
          <a:p>
            <a:pPr marL="87313" marR="489584">
              <a:lnSpc>
                <a:spcPct val="125000"/>
              </a:lnSpc>
              <a:tabLst>
                <a:tab pos="140335" algn="l"/>
              </a:tabLst>
            </a:pPr>
            <a:r>
              <a:rPr lang="da-DK" dirty="0">
                <a:latin typeface="+mn-lt"/>
                <a:hlinkClick r:id="rId2"/>
              </a:rPr>
              <a:t>https://www.youtube.com/watch?app=desktop&amp;v=zSe5mOSVYbM</a:t>
            </a:r>
            <a:r>
              <a:rPr lang="da-DK" dirty="0">
                <a:latin typeface="+mn-lt"/>
              </a:rPr>
              <a:t> </a:t>
            </a:r>
          </a:p>
          <a:p>
            <a:pPr marL="87313" marR="489584">
              <a:lnSpc>
                <a:spcPct val="125000"/>
              </a:lnSpc>
              <a:tabLst>
                <a:tab pos="140335" algn="l"/>
              </a:tabLst>
            </a:pPr>
            <a:endParaRPr lang="da-DK" dirty="0">
              <a:latin typeface="+mn-lt"/>
            </a:endParaRPr>
          </a:p>
          <a:p>
            <a:pPr marL="87313" marR="489584">
              <a:lnSpc>
                <a:spcPct val="125000"/>
              </a:lnSpc>
              <a:tabLst>
                <a:tab pos="140335" algn="l"/>
              </a:tabLst>
            </a:pPr>
            <a:endParaRPr lang="da-DK" dirty="0">
              <a:latin typeface="+mn-lt"/>
            </a:endParaRPr>
          </a:p>
        </p:txBody>
      </p:sp>
      <p:sp>
        <p:nvSpPr>
          <p:cNvPr id="4" name="object 4"/>
          <p:cNvSpPr txBox="1">
            <a:spLocks noGrp="1"/>
          </p:cNvSpPr>
          <p:nvPr>
            <p:ph type="title"/>
          </p:nvPr>
        </p:nvSpPr>
        <p:spPr>
          <a:xfrm>
            <a:off x="654050" y="229335"/>
            <a:ext cx="6148250" cy="423193"/>
          </a:xfrm>
          <a:prstGeom prst="rect">
            <a:avLst/>
          </a:prstGeom>
        </p:spPr>
        <p:txBody>
          <a:bodyPr vert="horz" wrap="square" lIns="0" tIns="0" rIns="0" bIns="0" rtlCol="0">
            <a:spAutoFit/>
          </a:bodyPr>
          <a:lstStyle/>
          <a:p>
            <a:pPr marL="12700">
              <a:lnSpc>
                <a:spcPts val="3329"/>
              </a:lnSpc>
            </a:pPr>
            <a:r>
              <a:rPr lang="da-DK" dirty="0"/>
              <a:t>Hvad er et audiogram?</a:t>
            </a:r>
            <a:endParaRPr spc="-5" dirty="0"/>
          </a:p>
        </p:txBody>
      </p:sp>
    </p:spTree>
    <p:extLst>
      <p:ext uri="{BB962C8B-B14F-4D97-AF65-F5344CB8AC3E}">
        <p14:creationId xmlns:p14="http://schemas.microsoft.com/office/powerpoint/2010/main" val="162323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706845" y="1268333"/>
            <a:ext cx="6149159" cy="3701526"/>
          </a:xfrm>
          <a:prstGeom prst="rect">
            <a:avLst/>
          </a:prstGeom>
        </p:spPr>
        <p:txBody>
          <a:bodyPr vert="horz" wrap="square" lIns="0" tIns="0" rIns="0" bIns="0" rtlCol="0">
            <a:spAutoFit/>
          </a:bodyPr>
          <a:lstStyle/>
          <a:p>
            <a:pPr marL="298450" marR="489584" indent="-285750">
              <a:lnSpc>
                <a:spcPct val="125000"/>
              </a:lnSpc>
              <a:buFont typeface="Arial" panose="020B0604020202020204" pitchFamily="34" charset="0"/>
              <a:buChar char="•"/>
              <a:tabLst>
                <a:tab pos="140335" algn="l"/>
              </a:tabLst>
            </a:pPr>
            <a:r>
              <a:rPr lang="da-DK" dirty="0"/>
              <a:t>Lyt til Decibels podcast på Spotify eller Apple podcast </a:t>
            </a:r>
            <a:r>
              <a:rPr lang="da-DK" dirty="0">
                <a:hlinkClick r:id="rId2"/>
              </a:rPr>
              <a:t>https://decibel.dk/hverdagen-med-hoeretab/hoerehistorier/hoerehistorier-podcast</a:t>
            </a:r>
            <a:endParaRPr lang="da-DK" dirty="0"/>
          </a:p>
          <a:p>
            <a:pPr marL="298450" marR="489584" indent="-285750">
              <a:lnSpc>
                <a:spcPct val="125000"/>
              </a:lnSpc>
              <a:buFont typeface="Arial" panose="020B0604020202020204" pitchFamily="34" charset="0"/>
              <a:buChar char="•"/>
              <a:tabLst>
                <a:tab pos="140335" algn="l"/>
              </a:tabLst>
            </a:pPr>
            <a:r>
              <a:rPr lang="da-DK" dirty="0"/>
              <a:t>3. </a:t>
            </a:r>
            <a:r>
              <a:rPr lang="da-DK" dirty="0" err="1"/>
              <a:t>Explainer</a:t>
            </a:r>
            <a:r>
              <a:rPr lang="da-DK" dirty="0"/>
              <a:t>: Hvad er et høretab?</a:t>
            </a:r>
          </a:p>
          <a:p>
            <a:pPr marL="469900" marR="489584" lvl="1">
              <a:lnSpc>
                <a:spcPct val="125000"/>
              </a:lnSpc>
              <a:tabLst>
                <a:tab pos="140335" algn="l"/>
              </a:tabLst>
            </a:pPr>
            <a:r>
              <a:rPr lang="da-DK" sz="1400" dirty="0">
                <a:solidFill>
                  <a:srgbClr val="435A69"/>
                </a:solidFill>
                <a:latin typeface="Arial" panose="020B0604020202020204" pitchFamily="34" charset="0"/>
                <a:cs typeface="Arial" panose="020B0604020202020204" pitchFamily="34" charset="0"/>
              </a:rPr>
              <a:t>3.1 </a:t>
            </a:r>
            <a:r>
              <a:rPr lang="da-DK" sz="1400" dirty="0" err="1">
                <a:solidFill>
                  <a:srgbClr val="435A69"/>
                </a:solidFill>
                <a:latin typeface="Arial" panose="020B0604020202020204" pitchFamily="34" charset="0"/>
                <a:cs typeface="Arial" panose="020B0604020202020204" pitchFamily="34" charset="0"/>
              </a:rPr>
              <a:t>Explainer</a:t>
            </a:r>
            <a:r>
              <a:rPr lang="da-DK" sz="1400" dirty="0">
                <a:solidFill>
                  <a:srgbClr val="435A69"/>
                </a:solidFill>
                <a:latin typeface="Arial" panose="020B0604020202020204" pitchFamily="34" charset="0"/>
                <a:cs typeface="Arial" panose="020B0604020202020204" pitchFamily="34" charset="0"/>
              </a:rPr>
              <a:t> Høreapparat</a:t>
            </a:r>
          </a:p>
          <a:p>
            <a:pPr marL="469900" marR="489584" lvl="1">
              <a:lnSpc>
                <a:spcPct val="125000"/>
              </a:lnSpc>
              <a:tabLst>
                <a:tab pos="140335" algn="l"/>
              </a:tabLst>
            </a:pPr>
            <a:r>
              <a:rPr lang="da-DK" sz="1400" dirty="0">
                <a:solidFill>
                  <a:srgbClr val="435A69"/>
                </a:solidFill>
                <a:latin typeface="Arial" panose="020B0604020202020204" pitchFamily="34" charset="0"/>
                <a:cs typeface="Arial" panose="020B0604020202020204" pitchFamily="34" charset="0"/>
              </a:rPr>
              <a:t>3.2 </a:t>
            </a:r>
            <a:r>
              <a:rPr lang="da-DK" sz="1400" dirty="0" err="1">
                <a:solidFill>
                  <a:srgbClr val="435A69"/>
                </a:solidFill>
                <a:latin typeface="Arial" panose="020B0604020202020204" pitchFamily="34" charset="0"/>
                <a:cs typeface="Arial" panose="020B0604020202020204" pitchFamily="34" charset="0"/>
              </a:rPr>
              <a:t>Explainer</a:t>
            </a:r>
            <a:r>
              <a:rPr lang="da-DK" sz="1400" dirty="0">
                <a:solidFill>
                  <a:srgbClr val="435A69"/>
                </a:solidFill>
                <a:latin typeface="Arial" panose="020B0604020202020204" pitchFamily="34" charset="0"/>
                <a:cs typeface="Arial" panose="020B0604020202020204" pitchFamily="34" charset="0"/>
              </a:rPr>
              <a:t> CI </a:t>
            </a:r>
          </a:p>
          <a:p>
            <a:pPr marL="469900" marR="489584" lvl="1">
              <a:lnSpc>
                <a:spcPct val="125000"/>
              </a:lnSpc>
              <a:tabLst>
                <a:tab pos="140335" algn="l"/>
              </a:tabLst>
            </a:pPr>
            <a:r>
              <a:rPr lang="da-DK" sz="1400" dirty="0">
                <a:solidFill>
                  <a:srgbClr val="435A69"/>
                </a:solidFill>
                <a:latin typeface="Arial" panose="020B0604020202020204" pitchFamily="34" charset="0"/>
                <a:cs typeface="Arial" panose="020B0604020202020204" pitchFamily="34" charset="0"/>
              </a:rPr>
              <a:t>3.3 </a:t>
            </a:r>
            <a:r>
              <a:rPr lang="da-DK" sz="1400" dirty="0" err="1">
                <a:solidFill>
                  <a:srgbClr val="435A69"/>
                </a:solidFill>
                <a:latin typeface="Arial" panose="020B0604020202020204" pitchFamily="34" charset="0"/>
                <a:cs typeface="Arial" panose="020B0604020202020204" pitchFamily="34" charset="0"/>
              </a:rPr>
              <a:t>Explainer</a:t>
            </a:r>
            <a:r>
              <a:rPr lang="da-DK" sz="1400" dirty="0">
                <a:solidFill>
                  <a:srgbClr val="435A69"/>
                </a:solidFill>
                <a:latin typeface="Arial" panose="020B0604020202020204" pitchFamily="34" charset="0"/>
                <a:cs typeface="Arial" panose="020B0604020202020204" pitchFamily="34" charset="0"/>
              </a:rPr>
              <a:t> BAHS</a:t>
            </a:r>
          </a:p>
          <a:p>
            <a:pPr marL="469900" marR="489584" lvl="1">
              <a:lnSpc>
                <a:spcPct val="125000"/>
              </a:lnSpc>
              <a:tabLst>
                <a:tab pos="140335" algn="l"/>
              </a:tabLst>
            </a:pPr>
            <a:endParaRPr lang="da-DK" dirty="0"/>
          </a:p>
          <a:p>
            <a:pPr marL="469900" marR="489584" lvl="1">
              <a:lnSpc>
                <a:spcPct val="125000"/>
              </a:lnSpc>
              <a:tabLst>
                <a:tab pos="140335" algn="l"/>
              </a:tabLst>
            </a:pPr>
            <a:r>
              <a:rPr lang="da-DK" sz="1800" dirty="0">
                <a:hlinkClick r:id="rId3"/>
              </a:rPr>
              <a:t>https://decibel.dk/alt-om-hoeretab/hoerelse-hoeretab</a:t>
            </a:r>
            <a:r>
              <a:rPr lang="da-DK" sz="1800" dirty="0"/>
              <a:t> </a:t>
            </a:r>
          </a:p>
          <a:p>
            <a:pPr marL="469900" marR="489584" lvl="1">
              <a:lnSpc>
                <a:spcPct val="125000"/>
              </a:lnSpc>
              <a:tabLst>
                <a:tab pos="140335" algn="l"/>
              </a:tabLst>
            </a:pPr>
            <a:endParaRPr lang="da-DK" dirty="0"/>
          </a:p>
          <a:p>
            <a:pPr marL="469900" marR="489584" lvl="1">
              <a:lnSpc>
                <a:spcPct val="125000"/>
              </a:lnSpc>
              <a:tabLst>
                <a:tab pos="140335" algn="l"/>
              </a:tabLst>
            </a:pPr>
            <a:endParaRPr lang="da-DK" dirty="0"/>
          </a:p>
          <a:p>
            <a:pPr marL="298450" marR="489584" indent="-285750">
              <a:lnSpc>
                <a:spcPct val="125000"/>
              </a:lnSpc>
              <a:buFont typeface="Arial" panose="020B0604020202020204" pitchFamily="34" charset="0"/>
              <a:buChar char="•"/>
              <a:tabLst>
                <a:tab pos="140335" algn="l"/>
              </a:tabLst>
            </a:pPr>
            <a:endParaRPr lang="da-DK" dirty="0"/>
          </a:p>
        </p:txBody>
      </p:sp>
      <p:sp>
        <p:nvSpPr>
          <p:cNvPr id="4" name="object 4"/>
          <p:cNvSpPr txBox="1">
            <a:spLocks noGrp="1"/>
          </p:cNvSpPr>
          <p:nvPr>
            <p:ph type="title"/>
          </p:nvPr>
        </p:nvSpPr>
        <p:spPr>
          <a:xfrm>
            <a:off x="707299" y="690744"/>
            <a:ext cx="6148250" cy="423193"/>
          </a:xfrm>
          <a:prstGeom prst="rect">
            <a:avLst/>
          </a:prstGeom>
        </p:spPr>
        <p:txBody>
          <a:bodyPr vert="horz" wrap="square" lIns="0" tIns="0" rIns="0" bIns="0" rtlCol="0">
            <a:spAutoFit/>
          </a:bodyPr>
          <a:lstStyle/>
          <a:p>
            <a:pPr marL="12700">
              <a:lnSpc>
                <a:spcPts val="3329"/>
              </a:lnSpc>
            </a:pPr>
            <a:r>
              <a:rPr lang="da-DK" dirty="0"/>
              <a:t>Mere</a:t>
            </a:r>
            <a:endParaRPr spc="-5" dirty="0"/>
          </a:p>
        </p:txBody>
      </p:sp>
    </p:spTree>
    <p:extLst>
      <p:ext uri="{BB962C8B-B14F-4D97-AF65-F5344CB8AC3E}">
        <p14:creationId xmlns:p14="http://schemas.microsoft.com/office/powerpoint/2010/main" val="225961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250" y="1050916"/>
            <a:ext cx="6934199" cy="3232167"/>
          </a:xfrm>
          <a:prstGeom prst="rect">
            <a:avLst/>
          </a:prstGeom>
        </p:spPr>
        <p:txBody>
          <a:bodyPr vert="horz" wrap="square" lIns="0" tIns="0" rIns="0" bIns="0" rtlCol="0">
            <a:spAutoFit/>
          </a:bodyPr>
          <a:lstStyle/>
          <a:p>
            <a:pPr algn="l"/>
            <a:r>
              <a:rPr lang="da-DK" b="0" i="0" dirty="0">
                <a:effectLst/>
                <a:latin typeface="+mn-lt"/>
              </a:rPr>
              <a:t>Øret er et meget komplekst sanseorgan, som består af tre dele: Det ydre øre, mellemøret og det indre øre.                  </a:t>
            </a:r>
          </a:p>
          <a:p>
            <a:pPr algn="l"/>
            <a:r>
              <a:rPr lang="da-DK" b="0" i="0" dirty="0">
                <a:effectLst/>
                <a:latin typeface="+mn-lt"/>
              </a:rPr>
              <a:t>Når vi hører, sker det ved lyd, som består af trykbølger, der færdes i luften. </a:t>
            </a:r>
          </a:p>
          <a:p>
            <a:pPr algn="l"/>
            <a:r>
              <a:rPr lang="da-DK" b="0" i="0" dirty="0">
                <a:effectLst/>
                <a:latin typeface="+mn-lt"/>
              </a:rPr>
              <a:t>Den naturlige hørelse er som en kæde af hændelser, der følger efter hinanden:</a:t>
            </a:r>
          </a:p>
          <a:p>
            <a:pPr algn="l"/>
            <a:endParaRPr lang="da-DK" b="0" i="0" dirty="0">
              <a:effectLst/>
              <a:latin typeface="+mn-lt"/>
            </a:endParaRPr>
          </a:p>
          <a:p>
            <a:pPr marL="342900" indent="-342900" algn="l">
              <a:buFont typeface="+mj-lt"/>
              <a:buAutoNum type="arabicPeriod"/>
            </a:pPr>
            <a:r>
              <a:rPr lang="da-DK" b="0" i="0" dirty="0">
                <a:effectLst/>
                <a:latin typeface="+mn-lt"/>
              </a:rPr>
              <a:t>Lyden forplanter sig som lydbølger, der rammer det ydre øre og via øregangen når trommehinden</a:t>
            </a:r>
          </a:p>
          <a:p>
            <a:pPr marL="342900" indent="-342900" algn="l">
              <a:buFont typeface="+mj-lt"/>
              <a:buAutoNum type="arabicPeriod"/>
            </a:pPr>
            <a:r>
              <a:rPr lang="da-DK" b="0" i="0" dirty="0">
                <a:effectLst/>
                <a:latin typeface="+mn-lt"/>
              </a:rPr>
              <a:t>Lydbølgerne får trommehinden til at vibrere, hvilket igen sætter de tre små øreknogler i bevægelse (hammeren, ambolten og stigbøjlen)</a:t>
            </a:r>
          </a:p>
          <a:p>
            <a:pPr marL="342900" indent="-342900" algn="l">
              <a:buFont typeface="+mj-lt"/>
              <a:buAutoNum type="arabicPeriod"/>
            </a:pPr>
            <a:r>
              <a:rPr lang="da-DK" b="0" i="0" dirty="0">
                <a:effectLst/>
                <a:latin typeface="+mn-lt"/>
              </a:rPr>
              <a:t>Denne bevægelse får væsken i det indre øre (</a:t>
            </a:r>
            <a:r>
              <a:rPr lang="da-DK" b="0" i="0" dirty="0" err="1">
                <a:effectLst/>
                <a:latin typeface="+mn-lt"/>
              </a:rPr>
              <a:t>cochlea</a:t>
            </a:r>
            <a:r>
              <a:rPr lang="da-DK" b="0" i="0" dirty="0">
                <a:effectLst/>
                <a:latin typeface="+mn-lt"/>
              </a:rPr>
              <a:t>) til at påvirke hårcellerne</a:t>
            </a:r>
          </a:p>
          <a:p>
            <a:pPr marL="342900" indent="-342900" algn="l">
              <a:buFont typeface="+mj-lt"/>
              <a:buAutoNum type="arabicPeriod"/>
            </a:pPr>
            <a:r>
              <a:rPr lang="da-DK" b="0" i="0" dirty="0">
                <a:effectLst/>
                <a:latin typeface="+mn-lt"/>
              </a:rPr>
              <a:t>Hårcellerne omdanner bevægelserne til elektriske impulser, som sendes via hørenerven til hjernen, hvor de tolkes som lyde</a:t>
            </a:r>
          </a:p>
          <a:p>
            <a:pPr marL="12700" marR="489584">
              <a:lnSpc>
                <a:spcPct val="125000"/>
              </a:lnSpc>
              <a:tabLst>
                <a:tab pos="140335" algn="l"/>
              </a:tabLst>
            </a:pPr>
            <a:endParaRPr lang="da-DK" dirty="0"/>
          </a:p>
        </p:txBody>
      </p:sp>
      <p:sp>
        <p:nvSpPr>
          <p:cNvPr id="4" name="object 4"/>
          <p:cNvSpPr txBox="1">
            <a:spLocks noGrp="1"/>
          </p:cNvSpPr>
          <p:nvPr>
            <p:ph type="title"/>
          </p:nvPr>
        </p:nvSpPr>
        <p:spPr>
          <a:xfrm>
            <a:off x="349250" y="362632"/>
            <a:ext cx="6148250" cy="423193"/>
          </a:xfrm>
          <a:prstGeom prst="rect">
            <a:avLst/>
          </a:prstGeom>
        </p:spPr>
        <p:txBody>
          <a:bodyPr vert="horz" wrap="square" lIns="0" tIns="0" rIns="0" bIns="0" rtlCol="0">
            <a:spAutoFit/>
          </a:bodyPr>
          <a:lstStyle/>
          <a:p>
            <a:pPr marL="12700">
              <a:lnSpc>
                <a:spcPts val="3329"/>
              </a:lnSpc>
            </a:pPr>
            <a:r>
              <a:rPr lang="da-DK" dirty="0"/>
              <a:t>Sådan fungerer hørelsen</a:t>
            </a:r>
            <a:endParaRPr spc="-5" dirty="0"/>
          </a:p>
        </p:txBody>
      </p:sp>
      <p:sp>
        <p:nvSpPr>
          <p:cNvPr id="6" name="Tekstfelt 5">
            <a:extLst>
              <a:ext uri="{FF2B5EF4-FFF2-40B4-BE49-F238E27FC236}">
                <a16:creationId xmlns:a16="http://schemas.microsoft.com/office/drawing/2014/main" id="{4EE6F57E-E0C1-3653-FD6D-922FFBB3E5E8}"/>
              </a:ext>
            </a:extLst>
          </p:cNvPr>
          <p:cNvSpPr txBox="1"/>
          <p:nvPr/>
        </p:nvSpPr>
        <p:spPr>
          <a:xfrm>
            <a:off x="349250" y="4759591"/>
            <a:ext cx="4724400" cy="338554"/>
          </a:xfrm>
          <a:prstGeom prst="rect">
            <a:avLst/>
          </a:prstGeom>
          <a:noFill/>
        </p:spPr>
        <p:txBody>
          <a:bodyPr wrap="square">
            <a:spAutoFit/>
          </a:bodyPr>
          <a:lstStyle/>
          <a:p>
            <a:r>
              <a:rPr lang="da-DK" sz="1600" dirty="0">
                <a:hlinkClick r:id="rId2"/>
              </a:rPr>
              <a:t>https://decibel.dk/alt-om-hoeretab/hoerelse-hoeretab</a:t>
            </a:r>
            <a:r>
              <a:rPr lang="da-DK" sz="1600" dirty="0"/>
              <a:t> </a:t>
            </a:r>
          </a:p>
        </p:txBody>
      </p:sp>
    </p:spTree>
    <p:extLst>
      <p:ext uri="{BB962C8B-B14F-4D97-AF65-F5344CB8AC3E}">
        <p14:creationId xmlns:p14="http://schemas.microsoft.com/office/powerpoint/2010/main" val="127000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706845" y="1268333"/>
            <a:ext cx="6149159" cy="3316805"/>
          </a:xfrm>
          <a:prstGeom prst="rect">
            <a:avLst/>
          </a:prstGeom>
        </p:spPr>
        <p:txBody>
          <a:bodyPr vert="horz" wrap="square" lIns="0" tIns="0" rIns="0" bIns="0" rtlCol="0">
            <a:spAutoFit/>
          </a:bodyPr>
          <a:lstStyle/>
          <a:p>
            <a:pPr marL="373063" marR="489584" lvl="1" indent="-285750">
              <a:lnSpc>
                <a:spcPct val="125000"/>
              </a:lnSpc>
              <a:buFont typeface="Arial" panose="020B0604020202020204" pitchFamily="34" charset="0"/>
              <a:buChar char="•"/>
              <a:tabLst>
                <a:tab pos="140335" algn="l"/>
              </a:tabLst>
            </a:pPr>
            <a:r>
              <a:rPr lang="da-DK" sz="1400" dirty="0">
                <a:solidFill>
                  <a:srgbClr val="435A69"/>
                </a:solidFill>
              </a:rPr>
              <a:t>Center for Hørelse </a:t>
            </a:r>
            <a:r>
              <a:rPr lang="da-DK" sz="1400">
                <a:solidFill>
                  <a:srgbClr val="435A69"/>
                </a:solidFill>
              </a:rPr>
              <a:t>og Balance</a:t>
            </a:r>
            <a:endParaRPr lang="da-DK" sz="1400" dirty="0">
              <a:solidFill>
                <a:srgbClr val="435A69"/>
              </a:solidFill>
            </a:endParaRPr>
          </a:p>
          <a:p>
            <a:pPr marL="361950" marR="489584" lvl="1">
              <a:lnSpc>
                <a:spcPct val="125000"/>
              </a:lnSpc>
              <a:tabLst>
                <a:tab pos="140335" algn="l"/>
              </a:tabLst>
            </a:pPr>
            <a:r>
              <a:rPr lang="da-DK" sz="1400" dirty="0">
                <a:hlinkClick r:id="rId2"/>
              </a:rPr>
              <a:t>https://www.rigshospitalet.dk/afdelinger-og-klinikker/hovedorto/oere-naese-halskirurgi/enheder-og-laboratorier/Sider/center-for-hoerelse-og-balance.aspx</a:t>
            </a:r>
            <a:r>
              <a:rPr lang="da-DK" sz="1400" dirty="0"/>
              <a:t> </a:t>
            </a:r>
          </a:p>
          <a:p>
            <a:pPr marL="361950" marR="489584" lvl="1">
              <a:lnSpc>
                <a:spcPct val="125000"/>
              </a:lnSpc>
              <a:tabLst>
                <a:tab pos="140335" algn="l"/>
              </a:tabLst>
            </a:pPr>
            <a:endParaRPr lang="da-DK" sz="1400" dirty="0"/>
          </a:p>
          <a:p>
            <a:pPr marL="373063" marR="489584" lvl="1" indent="-285750">
              <a:lnSpc>
                <a:spcPct val="125000"/>
              </a:lnSpc>
              <a:buFont typeface="Arial" panose="020B0604020202020204" pitchFamily="34" charset="0"/>
              <a:buChar char="•"/>
              <a:tabLst>
                <a:tab pos="140335" algn="l"/>
              </a:tabLst>
            </a:pPr>
            <a:r>
              <a:rPr lang="da-DK" sz="1400" dirty="0">
                <a:solidFill>
                  <a:srgbClr val="435A69"/>
                </a:solidFill>
              </a:rPr>
              <a:t>Oticon Pædiatri – forældrehæfte </a:t>
            </a:r>
            <a:r>
              <a:rPr lang="da-DK" sz="1400" dirty="0">
                <a:hlinkClick r:id="rId3"/>
              </a:rPr>
              <a:t>https://www.rigshospitalet.dk/afdelinger-og-klinikker/hovedorto/oere-naese-halskirurgi/enheder-og-laboratorier/Documents/Hvad%20du%20b%C3%B8r%20vide%20om%20dit%20barns%20h%C3%B8relse%20%28Oticon%29.pdf</a:t>
            </a:r>
            <a:r>
              <a:rPr lang="da-DK" sz="1400" dirty="0"/>
              <a:t> </a:t>
            </a:r>
          </a:p>
          <a:p>
            <a:pPr marL="469900" marR="489584" lvl="1">
              <a:lnSpc>
                <a:spcPct val="125000"/>
              </a:lnSpc>
              <a:tabLst>
                <a:tab pos="140335" algn="l"/>
              </a:tabLst>
            </a:pPr>
            <a:endParaRPr lang="da-DK" dirty="0"/>
          </a:p>
          <a:p>
            <a:pPr marL="298450" marR="489584" indent="-285750">
              <a:lnSpc>
                <a:spcPct val="125000"/>
              </a:lnSpc>
              <a:buFont typeface="Arial" panose="020B0604020202020204" pitchFamily="34" charset="0"/>
              <a:buChar char="•"/>
              <a:tabLst>
                <a:tab pos="140335" algn="l"/>
              </a:tabLst>
            </a:pPr>
            <a:endParaRPr lang="da-DK" dirty="0"/>
          </a:p>
        </p:txBody>
      </p:sp>
      <p:sp>
        <p:nvSpPr>
          <p:cNvPr id="4" name="object 4"/>
          <p:cNvSpPr txBox="1">
            <a:spLocks noGrp="1"/>
          </p:cNvSpPr>
          <p:nvPr>
            <p:ph type="title"/>
          </p:nvPr>
        </p:nvSpPr>
        <p:spPr>
          <a:xfrm>
            <a:off x="707299" y="690744"/>
            <a:ext cx="6148250" cy="423193"/>
          </a:xfrm>
          <a:prstGeom prst="rect">
            <a:avLst/>
          </a:prstGeom>
        </p:spPr>
        <p:txBody>
          <a:bodyPr vert="horz" wrap="square" lIns="0" tIns="0" rIns="0" bIns="0" rtlCol="0">
            <a:spAutoFit/>
          </a:bodyPr>
          <a:lstStyle/>
          <a:p>
            <a:pPr marL="12700">
              <a:lnSpc>
                <a:spcPts val="3329"/>
              </a:lnSpc>
            </a:pPr>
            <a:r>
              <a:rPr lang="da-DK" dirty="0"/>
              <a:t>Mere</a:t>
            </a:r>
            <a:endParaRPr spc="-5" dirty="0"/>
          </a:p>
        </p:txBody>
      </p:sp>
    </p:spTree>
    <p:extLst>
      <p:ext uri="{BB962C8B-B14F-4D97-AF65-F5344CB8AC3E}">
        <p14:creationId xmlns:p14="http://schemas.microsoft.com/office/powerpoint/2010/main" val="194282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4" name="object 4"/>
          <p:cNvSpPr txBox="1">
            <a:spLocks noGrp="1"/>
          </p:cNvSpPr>
          <p:nvPr>
            <p:ph type="title"/>
          </p:nvPr>
        </p:nvSpPr>
        <p:spPr>
          <a:xfrm>
            <a:off x="349250" y="362632"/>
            <a:ext cx="6148250" cy="423193"/>
          </a:xfrm>
          <a:prstGeom prst="rect">
            <a:avLst/>
          </a:prstGeom>
        </p:spPr>
        <p:txBody>
          <a:bodyPr vert="horz" wrap="square" lIns="0" tIns="0" rIns="0" bIns="0" rtlCol="0">
            <a:spAutoFit/>
          </a:bodyPr>
          <a:lstStyle/>
          <a:p>
            <a:pPr marL="12700">
              <a:lnSpc>
                <a:spcPts val="3329"/>
              </a:lnSpc>
            </a:pPr>
            <a:r>
              <a:rPr lang="da-DK" dirty="0"/>
              <a:t>Sådan fungerer hørelsen</a:t>
            </a:r>
            <a:endParaRPr spc="-5" dirty="0"/>
          </a:p>
        </p:txBody>
      </p:sp>
      <p:pic>
        <p:nvPicPr>
          <p:cNvPr id="8" name="Billede 7" descr="Et billede, der indeholder tekst, diagram&#10;&#10;Automatisk genereret beskrivelse">
            <a:extLst>
              <a:ext uri="{FF2B5EF4-FFF2-40B4-BE49-F238E27FC236}">
                <a16:creationId xmlns:a16="http://schemas.microsoft.com/office/drawing/2014/main" id="{444FCDC9-6876-8BF1-1F29-BD1AC284BF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602" y="908304"/>
            <a:ext cx="6559296" cy="3517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felt 8">
            <a:extLst>
              <a:ext uri="{FF2B5EF4-FFF2-40B4-BE49-F238E27FC236}">
                <a16:creationId xmlns:a16="http://schemas.microsoft.com/office/drawing/2014/main" id="{921C86B7-013C-029B-62AF-CD793419E033}"/>
              </a:ext>
            </a:extLst>
          </p:cNvPr>
          <p:cNvSpPr txBox="1"/>
          <p:nvPr/>
        </p:nvSpPr>
        <p:spPr>
          <a:xfrm>
            <a:off x="498602" y="4572000"/>
            <a:ext cx="4346448" cy="646331"/>
          </a:xfrm>
          <a:prstGeom prst="rect">
            <a:avLst/>
          </a:prstGeom>
          <a:noFill/>
        </p:spPr>
        <p:txBody>
          <a:bodyPr wrap="square" rtlCol="0">
            <a:spAutoFit/>
          </a:bodyPr>
          <a:lstStyle/>
          <a:p>
            <a:r>
              <a:rPr lang="da-DK" sz="1200" dirty="0"/>
              <a:t>Illustration fra Lægehåndbogen, </a:t>
            </a:r>
            <a:r>
              <a:rPr lang="da-DK" sz="1200" b="0" i="0" dirty="0">
                <a:solidFill>
                  <a:srgbClr val="000000"/>
                </a:solidFill>
                <a:effectLst/>
                <a:latin typeface="+mn-lt"/>
                <a:hlinkClick r:id="rId3"/>
              </a:rPr>
              <a:t>https://www.sundhed.dk/borger/patienthaandbogen/oere-naese-hals/symptomer/hoerenedsaettelse-vejviser/</a:t>
            </a:r>
            <a:r>
              <a:rPr lang="da-DK" sz="1200" b="0" i="0" dirty="0">
                <a:solidFill>
                  <a:srgbClr val="000000"/>
                </a:solidFill>
                <a:effectLst/>
                <a:latin typeface="+mn-lt"/>
              </a:rPr>
              <a:t> </a:t>
            </a:r>
            <a:endParaRPr lang="da-DK" dirty="0"/>
          </a:p>
        </p:txBody>
      </p:sp>
    </p:spTree>
    <p:extLst>
      <p:ext uri="{BB962C8B-B14F-4D97-AF65-F5344CB8AC3E}">
        <p14:creationId xmlns:p14="http://schemas.microsoft.com/office/powerpoint/2010/main" val="109779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250" y="1050916"/>
            <a:ext cx="6934199" cy="2739724"/>
          </a:xfrm>
          <a:prstGeom prst="rect">
            <a:avLst/>
          </a:prstGeom>
        </p:spPr>
        <p:txBody>
          <a:bodyPr vert="horz" wrap="square" lIns="0" tIns="0" rIns="0" bIns="0" rtlCol="0">
            <a:spAutoFit/>
          </a:bodyPr>
          <a:lstStyle/>
          <a:p>
            <a:pPr marL="285750" indent="-285750" algn="l">
              <a:buFont typeface="Arial" panose="020B0604020202020204" pitchFamily="34" charset="0"/>
              <a:buChar char="•"/>
            </a:pPr>
            <a:r>
              <a:rPr lang="da-DK" b="0" i="0" dirty="0">
                <a:effectLst/>
                <a:latin typeface="+mn-lt"/>
              </a:rPr>
              <a:t>Beskrivelse fra sundhed.dk inkl. video med dansk tale</a:t>
            </a:r>
          </a:p>
          <a:p>
            <a:pPr algn="l"/>
            <a:r>
              <a:rPr lang="da-DK" b="0" i="0" dirty="0">
                <a:solidFill>
                  <a:srgbClr val="000000"/>
                </a:solidFill>
                <a:effectLst/>
                <a:latin typeface="+mn-lt"/>
                <a:hlinkClick r:id="rId2"/>
              </a:rPr>
              <a:t>https://www.sundhed.dk/borger/patienthaandbogen/oere-naese-hals/symptomer/hoerenedsaettelse-vejviser/</a:t>
            </a:r>
            <a:r>
              <a:rPr lang="da-DK" b="0" i="0" dirty="0">
                <a:solidFill>
                  <a:srgbClr val="000000"/>
                </a:solidFill>
                <a:effectLst/>
                <a:latin typeface="+mn-lt"/>
              </a:rPr>
              <a:t> </a:t>
            </a:r>
          </a:p>
          <a:p>
            <a:pPr marL="285750" indent="-285750" algn="l">
              <a:buFont typeface="Arial" panose="020B0604020202020204" pitchFamily="34" charset="0"/>
              <a:buChar char="•"/>
            </a:pPr>
            <a:endParaRPr lang="da-DK" dirty="0">
              <a:solidFill>
                <a:srgbClr val="000000"/>
              </a:solidFill>
              <a:latin typeface="+mn-lt"/>
            </a:endParaRPr>
          </a:p>
          <a:p>
            <a:pPr marL="285750" indent="-285750" algn="l">
              <a:buFont typeface="Arial" panose="020B0604020202020204" pitchFamily="34" charset="0"/>
              <a:buChar char="•"/>
            </a:pPr>
            <a:r>
              <a:rPr lang="da-DK" b="0" i="0" dirty="0">
                <a:effectLst/>
                <a:latin typeface="+mn-lt"/>
              </a:rPr>
              <a:t>Visuel repræsentation fra MED-EL med beskrivelse af anatomien, samt e</a:t>
            </a:r>
            <a:r>
              <a:rPr lang="da-DK" dirty="0">
                <a:latin typeface="+mn-lt"/>
              </a:rPr>
              <a:t>ngelsk video med dansk tale </a:t>
            </a:r>
          </a:p>
          <a:p>
            <a:pPr algn="l"/>
            <a:r>
              <a:rPr lang="da-DK" b="0" i="0" dirty="0">
                <a:solidFill>
                  <a:srgbClr val="000000"/>
                </a:solidFill>
                <a:effectLst/>
                <a:latin typeface="+mn-lt"/>
                <a:hlinkClick r:id="rId3"/>
              </a:rPr>
              <a:t>https://www.medel.com/da/about-hearing/how-hearing-works</a:t>
            </a:r>
            <a:endParaRPr lang="da-DK" b="0" i="0" dirty="0">
              <a:solidFill>
                <a:srgbClr val="000000"/>
              </a:solidFill>
              <a:effectLst/>
              <a:latin typeface="+mn-lt"/>
            </a:endParaRPr>
          </a:p>
          <a:p>
            <a:pPr marL="285750" indent="-285750" algn="l">
              <a:buFont typeface="Arial" panose="020B0604020202020204" pitchFamily="34" charset="0"/>
              <a:buChar char="•"/>
            </a:pPr>
            <a:endParaRPr lang="da-DK" dirty="0">
              <a:solidFill>
                <a:srgbClr val="000000"/>
              </a:solidFill>
              <a:latin typeface="+mn-lt"/>
            </a:endParaRPr>
          </a:p>
          <a:p>
            <a:pPr marL="285750" indent="-285750" algn="l">
              <a:buFont typeface="Arial" panose="020B0604020202020204" pitchFamily="34" charset="0"/>
              <a:buChar char="•"/>
            </a:pPr>
            <a:r>
              <a:rPr lang="da-DK" b="0" i="0" dirty="0">
                <a:effectLst/>
                <a:latin typeface="+mn-lt"/>
              </a:rPr>
              <a:t>Video af dansende hårceller i </a:t>
            </a:r>
            <a:r>
              <a:rPr lang="da-DK" b="0" i="0" dirty="0" err="1">
                <a:effectLst/>
                <a:latin typeface="+mn-lt"/>
              </a:rPr>
              <a:t>cochlea</a:t>
            </a:r>
            <a:r>
              <a:rPr lang="da-DK" b="0" i="0" dirty="0">
                <a:effectLst/>
                <a:latin typeface="+mn-lt"/>
              </a:rPr>
              <a:t> under et mikroskop</a:t>
            </a:r>
          </a:p>
          <a:p>
            <a:pPr algn="l"/>
            <a:r>
              <a:rPr lang="da-DK" b="0" i="0" dirty="0">
                <a:solidFill>
                  <a:srgbClr val="000000"/>
                </a:solidFill>
                <a:effectLst/>
                <a:latin typeface="+mn-lt"/>
                <a:hlinkClick r:id="rId4"/>
              </a:rPr>
              <a:t>https://www.youtube.com/watch?v=K-cRIO4gQmk&amp;t=38s</a:t>
            </a:r>
            <a:r>
              <a:rPr lang="da-DK" dirty="0">
                <a:solidFill>
                  <a:srgbClr val="000000"/>
                </a:solidFill>
                <a:latin typeface="+mn-lt"/>
              </a:rPr>
              <a:t> </a:t>
            </a:r>
            <a:endParaRPr lang="da-DK" b="0" i="0" dirty="0">
              <a:solidFill>
                <a:srgbClr val="000000"/>
              </a:solidFill>
              <a:effectLst/>
              <a:latin typeface="+mn-lt"/>
            </a:endParaRPr>
          </a:p>
          <a:p>
            <a:pPr marL="12700" marR="489584">
              <a:lnSpc>
                <a:spcPct val="125000"/>
              </a:lnSpc>
              <a:tabLst>
                <a:tab pos="140335" algn="l"/>
              </a:tabLst>
            </a:pPr>
            <a:endParaRPr lang="da-DK" dirty="0"/>
          </a:p>
        </p:txBody>
      </p:sp>
      <p:sp>
        <p:nvSpPr>
          <p:cNvPr id="4" name="object 4"/>
          <p:cNvSpPr txBox="1">
            <a:spLocks noGrp="1"/>
          </p:cNvSpPr>
          <p:nvPr>
            <p:ph type="title"/>
          </p:nvPr>
        </p:nvSpPr>
        <p:spPr>
          <a:xfrm>
            <a:off x="349250" y="362632"/>
            <a:ext cx="6148250" cy="423193"/>
          </a:xfrm>
          <a:prstGeom prst="rect">
            <a:avLst/>
          </a:prstGeom>
        </p:spPr>
        <p:txBody>
          <a:bodyPr vert="horz" wrap="square" lIns="0" tIns="0" rIns="0" bIns="0" rtlCol="0">
            <a:spAutoFit/>
          </a:bodyPr>
          <a:lstStyle/>
          <a:p>
            <a:pPr marL="12700">
              <a:lnSpc>
                <a:spcPts val="3329"/>
              </a:lnSpc>
            </a:pPr>
            <a:r>
              <a:rPr lang="da-DK" dirty="0"/>
              <a:t>Sådan fungerer hørelsen</a:t>
            </a:r>
            <a:endParaRPr spc="-5" dirty="0"/>
          </a:p>
        </p:txBody>
      </p:sp>
    </p:spTree>
    <p:extLst>
      <p:ext uri="{BB962C8B-B14F-4D97-AF65-F5344CB8AC3E}">
        <p14:creationId xmlns:p14="http://schemas.microsoft.com/office/powerpoint/2010/main" val="288291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425450" y="758828"/>
            <a:ext cx="6934199" cy="3478388"/>
          </a:xfrm>
          <a:prstGeom prst="rect">
            <a:avLst/>
          </a:prstGeom>
        </p:spPr>
        <p:txBody>
          <a:bodyPr vert="horz" wrap="square" lIns="0" tIns="0" rIns="0" bIns="0" rtlCol="0">
            <a:spAutoFit/>
          </a:bodyPr>
          <a:lstStyle/>
          <a:p>
            <a:pPr algn="l"/>
            <a:r>
              <a:rPr lang="da-DK" dirty="0">
                <a:latin typeface="+mn-lt"/>
              </a:rPr>
              <a:t>O</a:t>
            </a:r>
            <a:r>
              <a:rPr lang="da-DK" b="0" i="0" dirty="0">
                <a:effectLst/>
                <a:latin typeface="+mn-lt"/>
              </a:rPr>
              <a:t>pstår som følge af en skade eller forhindring i det ydre øre eller mellemøret. Der spærres derved for lydens passage til det indre øre, hvilket betyder, at lyden ikke kan nå ind til det indre øre, der ellers fungerer normalt. Den forhindrede passage betyder, at lydens styrke dæmpes.  </a:t>
            </a:r>
          </a:p>
          <a:p>
            <a:pPr algn="l"/>
            <a:endParaRPr lang="da-DK" b="0" i="0" dirty="0">
              <a:effectLst/>
              <a:latin typeface="+mn-lt"/>
            </a:endParaRPr>
          </a:p>
          <a:p>
            <a:pPr algn="l"/>
            <a:r>
              <a:rPr lang="da-DK" b="0" i="0" dirty="0" err="1">
                <a:effectLst/>
                <a:latin typeface="+mn-lt"/>
              </a:rPr>
              <a:t>Konduktive</a:t>
            </a:r>
            <a:r>
              <a:rPr lang="da-DK" b="0" i="0" dirty="0">
                <a:effectLst/>
                <a:latin typeface="+mn-lt"/>
              </a:rPr>
              <a:t> hørenedsættelser hos børn ses bl.a. ved mellemørebetændelser, væske i mellemøret eller ophobning af ørevoks. Det kan også skyldes en medfødt misdannelse af ydre øre, øregang eller mellemøret. Nogle </a:t>
            </a:r>
            <a:r>
              <a:rPr lang="da-DK" b="0" i="0" dirty="0" err="1">
                <a:effectLst/>
                <a:latin typeface="+mn-lt"/>
              </a:rPr>
              <a:t>konduktive</a:t>
            </a:r>
            <a:r>
              <a:rPr lang="da-DK" b="0" i="0" dirty="0">
                <a:effectLst/>
                <a:latin typeface="+mn-lt"/>
              </a:rPr>
              <a:t> hørenedsættelser kan behandles medicinsk eller kirurgisk, mens andre kan behandles med høreapparat.</a:t>
            </a:r>
          </a:p>
          <a:p>
            <a:pPr algn="l"/>
            <a:endParaRPr lang="da-DK" dirty="0">
              <a:latin typeface="+mn-lt"/>
            </a:endParaRPr>
          </a:p>
          <a:p>
            <a:pPr algn="l"/>
            <a:r>
              <a:rPr lang="da-DK" b="0" i="0" dirty="0">
                <a:effectLst/>
                <a:latin typeface="+mn-lt"/>
              </a:rPr>
              <a:t>Høretab kan også forekomme som blandede høretab, hvor man både ser et </a:t>
            </a:r>
            <a:r>
              <a:rPr lang="da-DK" b="0" i="0" dirty="0" err="1">
                <a:effectLst/>
                <a:latin typeface="+mn-lt"/>
              </a:rPr>
              <a:t>konduktivt</a:t>
            </a:r>
            <a:r>
              <a:rPr lang="da-DK" b="0" i="0" dirty="0">
                <a:effectLst/>
                <a:latin typeface="+mn-lt"/>
              </a:rPr>
              <a:t> og </a:t>
            </a:r>
            <a:r>
              <a:rPr lang="da-DK" b="0" i="0" dirty="0" err="1">
                <a:effectLst/>
                <a:latin typeface="+mn-lt"/>
              </a:rPr>
              <a:t>sensorineuralt</a:t>
            </a:r>
            <a:r>
              <a:rPr lang="da-DK" b="0" i="0" dirty="0">
                <a:effectLst/>
                <a:latin typeface="+mn-lt"/>
              </a:rPr>
              <a:t> høretab på samme tid.</a:t>
            </a:r>
          </a:p>
          <a:p>
            <a:pPr marL="298450" marR="489584" indent="-285750">
              <a:lnSpc>
                <a:spcPct val="125000"/>
              </a:lnSpc>
              <a:buFont typeface="Arial" panose="020B0604020202020204" pitchFamily="34" charset="0"/>
              <a:buChar char="•"/>
              <a:tabLst>
                <a:tab pos="140335" algn="l"/>
              </a:tabLst>
            </a:pPr>
            <a:endParaRPr lang="da-DK" dirty="0"/>
          </a:p>
        </p:txBody>
      </p:sp>
      <p:sp>
        <p:nvSpPr>
          <p:cNvPr id="4" name="object 4"/>
          <p:cNvSpPr txBox="1">
            <a:spLocks noGrp="1"/>
          </p:cNvSpPr>
          <p:nvPr>
            <p:ph type="title"/>
          </p:nvPr>
        </p:nvSpPr>
        <p:spPr>
          <a:xfrm>
            <a:off x="702001" y="228600"/>
            <a:ext cx="6148250" cy="423193"/>
          </a:xfrm>
          <a:prstGeom prst="rect">
            <a:avLst/>
          </a:prstGeom>
        </p:spPr>
        <p:txBody>
          <a:bodyPr vert="horz" wrap="square" lIns="0" tIns="0" rIns="0" bIns="0" rtlCol="0">
            <a:spAutoFit/>
          </a:bodyPr>
          <a:lstStyle/>
          <a:p>
            <a:pPr marL="12700">
              <a:lnSpc>
                <a:spcPts val="3329"/>
              </a:lnSpc>
            </a:pPr>
            <a:r>
              <a:rPr lang="da-DK" dirty="0"/>
              <a:t>Hvad er et </a:t>
            </a:r>
            <a:r>
              <a:rPr lang="da-DK" dirty="0" err="1"/>
              <a:t>konduktivt</a:t>
            </a:r>
            <a:r>
              <a:rPr lang="da-DK" dirty="0"/>
              <a:t> høretab?</a:t>
            </a:r>
            <a:endParaRPr spc="-5" dirty="0"/>
          </a:p>
        </p:txBody>
      </p:sp>
      <p:sp>
        <p:nvSpPr>
          <p:cNvPr id="6" name="Tekstfelt 5">
            <a:extLst>
              <a:ext uri="{FF2B5EF4-FFF2-40B4-BE49-F238E27FC236}">
                <a16:creationId xmlns:a16="http://schemas.microsoft.com/office/drawing/2014/main" id="{93BAD2DF-D06D-521C-6C18-BDF1480D8447}"/>
              </a:ext>
            </a:extLst>
          </p:cNvPr>
          <p:cNvSpPr txBox="1"/>
          <p:nvPr/>
        </p:nvSpPr>
        <p:spPr>
          <a:xfrm>
            <a:off x="425450" y="4503714"/>
            <a:ext cx="4495800" cy="584775"/>
          </a:xfrm>
          <a:prstGeom prst="rect">
            <a:avLst/>
          </a:prstGeom>
          <a:noFill/>
        </p:spPr>
        <p:txBody>
          <a:bodyPr wrap="square">
            <a:spAutoFit/>
          </a:bodyPr>
          <a:lstStyle/>
          <a:p>
            <a:r>
              <a:rPr lang="da-DK" sz="1600" dirty="0">
                <a:hlinkClick r:id="rId2"/>
              </a:rPr>
              <a:t>https://decibel.dk/alt-om-hoeretab/hoerelse-hoeretab/hvad-er-hoeretab</a:t>
            </a:r>
            <a:r>
              <a:rPr lang="da-DK" sz="1600" dirty="0"/>
              <a:t> </a:t>
            </a:r>
          </a:p>
        </p:txBody>
      </p:sp>
    </p:spTree>
    <p:extLst>
      <p:ext uri="{BB962C8B-B14F-4D97-AF65-F5344CB8AC3E}">
        <p14:creationId xmlns:p14="http://schemas.microsoft.com/office/powerpoint/2010/main" val="356853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501650" y="1176775"/>
            <a:ext cx="6934199" cy="1508618"/>
          </a:xfrm>
          <a:prstGeom prst="rect">
            <a:avLst/>
          </a:prstGeom>
        </p:spPr>
        <p:txBody>
          <a:bodyPr vert="horz" wrap="square" lIns="0" tIns="0" rIns="0" bIns="0" rtlCol="0">
            <a:spAutoFit/>
          </a:bodyPr>
          <a:lstStyle/>
          <a:p>
            <a:pPr marL="298450" marR="489584" indent="-285750">
              <a:lnSpc>
                <a:spcPct val="125000"/>
              </a:lnSpc>
              <a:buFont typeface="Arial" panose="020B0604020202020204" pitchFamily="34" charset="0"/>
              <a:buChar char="•"/>
              <a:tabLst>
                <a:tab pos="140335" algn="l"/>
              </a:tabLst>
            </a:pPr>
            <a:r>
              <a:rPr lang="da-DK" dirty="0"/>
              <a:t>Illustrationer af et </a:t>
            </a:r>
            <a:r>
              <a:rPr lang="da-DK" dirty="0" err="1"/>
              <a:t>konduktivt</a:t>
            </a:r>
            <a:r>
              <a:rPr lang="da-DK" dirty="0"/>
              <a:t> høretab fra GN </a:t>
            </a:r>
            <a:r>
              <a:rPr lang="da-DK" dirty="0" err="1"/>
              <a:t>Resound</a:t>
            </a:r>
            <a:endParaRPr lang="da-DK" dirty="0"/>
          </a:p>
          <a:p>
            <a:pPr marL="12700" marR="489584">
              <a:lnSpc>
                <a:spcPct val="125000"/>
              </a:lnSpc>
              <a:tabLst>
                <a:tab pos="140335" algn="l"/>
              </a:tabLst>
            </a:pPr>
            <a:r>
              <a:rPr lang="da-DK" dirty="0">
                <a:hlinkClick r:id="rId2"/>
              </a:rPr>
              <a:t>https://www.resound.com/da/hearing-loss/understanding/types/conductive</a:t>
            </a:r>
            <a:r>
              <a:rPr lang="da-DK" dirty="0"/>
              <a:t> </a:t>
            </a:r>
          </a:p>
          <a:p>
            <a:pPr marL="268288" marR="489584">
              <a:lnSpc>
                <a:spcPct val="125000"/>
              </a:lnSpc>
              <a:tabLst>
                <a:tab pos="140335" algn="l"/>
              </a:tabLst>
            </a:pPr>
            <a:endParaRPr lang="da-DK" dirty="0"/>
          </a:p>
          <a:p>
            <a:pPr marL="268288" marR="489584">
              <a:lnSpc>
                <a:spcPct val="125000"/>
              </a:lnSpc>
              <a:tabLst>
                <a:tab pos="140335" algn="l"/>
              </a:tabLst>
            </a:pPr>
            <a:endParaRPr lang="da-DK" dirty="0"/>
          </a:p>
        </p:txBody>
      </p:sp>
      <p:sp>
        <p:nvSpPr>
          <p:cNvPr id="4" name="object 4"/>
          <p:cNvSpPr txBox="1">
            <a:spLocks noGrp="1"/>
          </p:cNvSpPr>
          <p:nvPr>
            <p:ph type="title"/>
          </p:nvPr>
        </p:nvSpPr>
        <p:spPr>
          <a:xfrm>
            <a:off x="702001" y="420385"/>
            <a:ext cx="6148250" cy="423193"/>
          </a:xfrm>
          <a:prstGeom prst="rect">
            <a:avLst/>
          </a:prstGeom>
        </p:spPr>
        <p:txBody>
          <a:bodyPr vert="horz" wrap="square" lIns="0" tIns="0" rIns="0" bIns="0" rtlCol="0">
            <a:spAutoFit/>
          </a:bodyPr>
          <a:lstStyle/>
          <a:p>
            <a:pPr marL="12700">
              <a:lnSpc>
                <a:spcPts val="3329"/>
              </a:lnSpc>
            </a:pPr>
            <a:r>
              <a:rPr lang="da-DK" dirty="0"/>
              <a:t>Hvad er et </a:t>
            </a:r>
            <a:r>
              <a:rPr lang="da-DK" dirty="0" err="1"/>
              <a:t>konduktivt</a:t>
            </a:r>
            <a:r>
              <a:rPr lang="da-DK" dirty="0"/>
              <a:t> høretab?</a:t>
            </a:r>
            <a:endParaRPr spc="-5" dirty="0"/>
          </a:p>
        </p:txBody>
      </p:sp>
    </p:spTree>
    <p:extLst>
      <p:ext uri="{BB962C8B-B14F-4D97-AF65-F5344CB8AC3E}">
        <p14:creationId xmlns:p14="http://schemas.microsoft.com/office/powerpoint/2010/main" val="415492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9" y="-4767"/>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349031" y="899399"/>
            <a:ext cx="6934199" cy="3478388"/>
          </a:xfrm>
          <a:prstGeom prst="rect">
            <a:avLst/>
          </a:prstGeom>
        </p:spPr>
        <p:txBody>
          <a:bodyPr vert="horz" wrap="square" lIns="0" tIns="0" rIns="0" bIns="0" rtlCol="0">
            <a:spAutoFit/>
          </a:bodyPr>
          <a:lstStyle/>
          <a:p>
            <a:pPr algn="l"/>
            <a:r>
              <a:rPr lang="da-DK" b="0" i="0" dirty="0">
                <a:effectLst/>
                <a:latin typeface="+mn-lt"/>
              </a:rPr>
              <a:t>Skyldes lidelser i øresneglen (</a:t>
            </a:r>
            <a:r>
              <a:rPr lang="da-DK" b="0" i="0" dirty="0" err="1">
                <a:effectLst/>
                <a:latin typeface="+mn-lt"/>
              </a:rPr>
              <a:t>cochlea</a:t>
            </a:r>
            <a:r>
              <a:rPr lang="da-DK" b="0" i="0" dirty="0">
                <a:effectLst/>
                <a:latin typeface="+mn-lt"/>
              </a:rPr>
              <a:t>) eller den første del af hørenerven.</a:t>
            </a:r>
          </a:p>
          <a:p>
            <a:pPr algn="l"/>
            <a:endParaRPr lang="da-DK" dirty="0">
              <a:latin typeface="+mn-lt"/>
            </a:endParaRPr>
          </a:p>
          <a:p>
            <a:pPr algn="l"/>
            <a:r>
              <a:rPr lang="da-DK" b="0" i="0" dirty="0">
                <a:effectLst/>
                <a:latin typeface="+mn-lt"/>
              </a:rPr>
              <a:t>Ofte er årsagen, at de små hårceller i </a:t>
            </a:r>
            <a:r>
              <a:rPr lang="da-DK" b="0" i="0" dirty="0" err="1">
                <a:effectLst/>
                <a:latin typeface="+mn-lt"/>
              </a:rPr>
              <a:t>cochlea</a:t>
            </a:r>
            <a:r>
              <a:rPr lang="da-DK" b="0" i="0" dirty="0">
                <a:effectLst/>
                <a:latin typeface="+mn-lt"/>
              </a:rPr>
              <a:t> er skadede, og derved kan lydene ikke påvirke hørenerven som normalt. Der opstår derfor et ”hul” i den proces, der skal forplante lyden gennem sneglen til hjernen. </a:t>
            </a:r>
          </a:p>
          <a:p>
            <a:pPr algn="l"/>
            <a:r>
              <a:rPr lang="da-DK" b="0" i="0" dirty="0">
                <a:effectLst/>
                <a:latin typeface="+mn-lt"/>
              </a:rPr>
              <a:t>Et </a:t>
            </a:r>
            <a:r>
              <a:rPr lang="da-DK" b="0" i="0" dirty="0" err="1">
                <a:effectLst/>
                <a:latin typeface="+mn-lt"/>
              </a:rPr>
              <a:t>sensorineuralt</a:t>
            </a:r>
            <a:r>
              <a:rPr lang="da-DK" b="0" i="0" dirty="0">
                <a:effectLst/>
                <a:latin typeface="+mn-lt"/>
              </a:rPr>
              <a:t> høretab vil bl.a. påvirke en persons sensitivitet overfor svage lyde, opfattelsen af lydstyrke samt evnen til at skelne mellem forskellige sproglyde. </a:t>
            </a:r>
          </a:p>
          <a:p>
            <a:pPr algn="l"/>
            <a:r>
              <a:rPr lang="da-DK" b="0" i="0" dirty="0">
                <a:effectLst/>
                <a:latin typeface="+mn-lt"/>
              </a:rPr>
              <a:t>Afhængigt af høretabets størrelse behandles et </a:t>
            </a:r>
            <a:r>
              <a:rPr lang="da-DK" b="0" i="0" dirty="0" err="1">
                <a:effectLst/>
                <a:latin typeface="+mn-lt"/>
              </a:rPr>
              <a:t>sensorineuralt</a:t>
            </a:r>
            <a:r>
              <a:rPr lang="da-DK" b="0" i="0" dirty="0">
                <a:effectLst/>
                <a:latin typeface="+mn-lt"/>
              </a:rPr>
              <a:t> høretab som regel med høreapparater eller CI. </a:t>
            </a:r>
          </a:p>
          <a:p>
            <a:pPr algn="l"/>
            <a:r>
              <a:rPr lang="da-DK" b="0" i="0" dirty="0">
                <a:effectLst/>
                <a:latin typeface="+mn-lt"/>
              </a:rPr>
              <a:t>Denne type høretab kaldes også </a:t>
            </a:r>
            <a:r>
              <a:rPr lang="da-DK" b="0" i="0" dirty="0" err="1">
                <a:effectLst/>
                <a:latin typeface="+mn-lt"/>
              </a:rPr>
              <a:t>perceptive</a:t>
            </a:r>
            <a:r>
              <a:rPr lang="da-DK" b="0" i="0" dirty="0">
                <a:effectLst/>
                <a:latin typeface="+mn-lt"/>
              </a:rPr>
              <a:t> høretab.</a:t>
            </a:r>
          </a:p>
          <a:p>
            <a:pPr algn="l"/>
            <a:endParaRPr lang="da-DK" dirty="0">
              <a:latin typeface="+mn-lt"/>
            </a:endParaRPr>
          </a:p>
          <a:p>
            <a:pPr algn="l"/>
            <a:r>
              <a:rPr lang="da-DK" b="0" i="0" dirty="0">
                <a:effectLst/>
                <a:latin typeface="+mn-lt"/>
              </a:rPr>
              <a:t>Høretab kan også forekomme som blandede høretab, hvor man både ser et </a:t>
            </a:r>
            <a:r>
              <a:rPr lang="da-DK" b="0" i="0" dirty="0" err="1">
                <a:effectLst/>
                <a:latin typeface="+mn-lt"/>
              </a:rPr>
              <a:t>konduktivt</a:t>
            </a:r>
            <a:r>
              <a:rPr lang="da-DK" b="0" i="0" dirty="0">
                <a:effectLst/>
                <a:latin typeface="+mn-lt"/>
              </a:rPr>
              <a:t> og </a:t>
            </a:r>
            <a:r>
              <a:rPr lang="da-DK" b="0" i="0" dirty="0" err="1">
                <a:effectLst/>
                <a:latin typeface="+mn-lt"/>
              </a:rPr>
              <a:t>sensorineuralt</a:t>
            </a:r>
            <a:r>
              <a:rPr lang="da-DK" b="0" i="0" dirty="0">
                <a:effectLst/>
                <a:latin typeface="+mn-lt"/>
              </a:rPr>
              <a:t> høretab på samme tid.</a:t>
            </a:r>
          </a:p>
          <a:p>
            <a:pPr marL="298450" marR="489584" indent="-285750">
              <a:lnSpc>
                <a:spcPct val="125000"/>
              </a:lnSpc>
              <a:buFont typeface="Arial" panose="020B0604020202020204" pitchFamily="34" charset="0"/>
              <a:buChar char="•"/>
              <a:tabLst>
                <a:tab pos="140335" algn="l"/>
              </a:tabLst>
            </a:pPr>
            <a:endParaRPr lang="da-DK" dirty="0"/>
          </a:p>
        </p:txBody>
      </p:sp>
      <p:sp>
        <p:nvSpPr>
          <p:cNvPr id="4" name="object 4"/>
          <p:cNvSpPr txBox="1">
            <a:spLocks noGrp="1"/>
          </p:cNvSpPr>
          <p:nvPr>
            <p:ph type="title"/>
          </p:nvPr>
        </p:nvSpPr>
        <p:spPr>
          <a:xfrm>
            <a:off x="349031" y="288082"/>
            <a:ext cx="6705600" cy="423193"/>
          </a:xfrm>
          <a:prstGeom prst="rect">
            <a:avLst/>
          </a:prstGeom>
        </p:spPr>
        <p:txBody>
          <a:bodyPr vert="horz" wrap="square" lIns="0" tIns="0" rIns="0" bIns="0" rtlCol="0">
            <a:spAutoFit/>
          </a:bodyPr>
          <a:lstStyle/>
          <a:p>
            <a:pPr marL="12700">
              <a:lnSpc>
                <a:spcPts val="3329"/>
              </a:lnSpc>
            </a:pPr>
            <a:r>
              <a:rPr lang="da-DK" dirty="0"/>
              <a:t>Hvad er et </a:t>
            </a:r>
            <a:r>
              <a:rPr lang="da-DK" dirty="0" err="1"/>
              <a:t>sensorineuralt</a:t>
            </a:r>
            <a:r>
              <a:rPr lang="da-DK" dirty="0"/>
              <a:t> høretab?</a:t>
            </a:r>
            <a:endParaRPr lang="da-DK" spc="-5" dirty="0"/>
          </a:p>
        </p:txBody>
      </p:sp>
      <p:sp>
        <p:nvSpPr>
          <p:cNvPr id="6" name="Tekstfelt 5">
            <a:extLst>
              <a:ext uri="{FF2B5EF4-FFF2-40B4-BE49-F238E27FC236}">
                <a16:creationId xmlns:a16="http://schemas.microsoft.com/office/drawing/2014/main" id="{93BAD2DF-D06D-521C-6C18-BDF1480D8447}"/>
              </a:ext>
            </a:extLst>
          </p:cNvPr>
          <p:cNvSpPr txBox="1"/>
          <p:nvPr/>
        </p:nvSpPr>
        <p:spPr>
          <a:xfrm>
            <a:off x="273050" y="4575061"/>
            <a:ext cx="4495800" cy="584775"/>
          </a:xfrm>
          <a:prstGeom prst="rect">
            <a:avLst/>
          </a:prstGeom>
          <a:noFill/>
        </p:spPr>
        <p:txBody>
          <a:bodyPr wrap="square">
            <a:spAutoFit/>
          </a:bodyPr>
          <a:lstStyle/>
          <a:p>
            <a:r>
              <a:rPr lang="da-DK" sz="1600" dirty="0">
                <a:hlinkClick r:id="rId2"/>
              </a:rPr>
              <a:t>https://decibel.dk/alt-om-hoeretab/hoerelse-hoeretab/hvad-er-hoeretab</a:t>
            </a:r>
            <a:r>
              <a:rPr lang="da-DK" sz="1600" dirty="0"/>
              <a:t> </a:t>
            </a:r>
          </a:p>
        </p:txBody>
      </p:sp>
    </p:spTree>
    <p:extLst>
      <p:ext uri="{BB962C8B-B14F-4D97-AF65-F5344CB8AC3E}">
        <p14:creationId xmlns:p14="http://schemas.microsoft.com/office/powerpoint/2010/main" val="334715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501650" y="1176775"/>
            <a:ext cx="6934199" cy="1200842"/>
          </a:xfrm>
          <a:prstGeom prst="rect">
            <a:avLst/>
          </a:prstGeom>
        </p:spPr>
        <p:txBody>
          <a:bodyPr vert="horz" wrap="square" lIns="0" tIns="0" rIns="0" bIns="0" rtlCol="0">
            <a:spAutoFit/>
          </a:bodyPr>
          <a:lstStyle/>
          <a:p>
            <a:pPr marL="298450" marR="489584" indent="-285750">
              <a:lnSpc>
                <a:spcPct val="125000"/>
              </a:lnSpc>
              <a:buFont typeface="Arial" panose="020B0604020202020204" pitchFamily="34" charset="0"/>
              <a:buChar char="•"/>
              <a:tabLst>
                <a:tab pos="140335" algn="l"/>
              </a:tabLst>
            </a:pPr>
            <a:r>
              <a:rPr lang="da-DK" dirty="0"/>
              <a:t>Video med engelsk tale fra MED-EL</a:t>
            </a:r>
          </a:p>
          <a:p>
            <a:pPr marL="12700" marR="489584">
              <a:lnSpc>
                <a:spcPct val="125000"/>
              </a:lnSpc>
              <a:tabLst>
                <a:tab pos="140335" algn="l"/>
              </a:tabLst>
            </a:pPr>
            <a:r>
              <a:rPr lang="da-DK" dirty="0">
                <a:hlinkClick r:id="rId2"/>
              </a:rPr>
              <a:t>https://www.medel.com/da/about-hearing/types-of-hearing-loss#SnHL</a:t>
            </a:r>
            <a:r>
              <a:rPr lang="da-DK" dirty="0"/>
              <a:t> </a:t>
            </a:r>
          </a:p>
          <a:p>
            <a:pPr marL="268288" marR="489584">
              <a:lnSpc>
                <a:spcPct val="125000"/>
              </a:lnSpc>
              <a:tabLst>
                <a:tab pos="140335" algn="l"/>
              </a:tabLst>
            </a:pPr>
            <a:endParaRPr lang="da-DK" dirty="0"/>
          </a:p>
          <a:p>
            <a:pPr marL="268288" marR="489584">
              <a:lnSpc>
                <a:spcPct val="125000"/>
              </a:lnSpc>
              <a:tabLst>
                <a:tab pos="140335" algn="l"/>
              </a:tabLst>
            </a:pPr>
            <a:endParaRPr lang="da-DK" dirty="0"/>
          </a:p>
        </p:txBody>
      </p:sp>
      <p:sp>
        <p:nvSpPr>
          <p:cNvPr id="4" name="object 4"/>
          <p:cNvSpPr txBox="1">
            <a:spLocks noGrp="1"/>
          </p:cNvSpPr>
          <p:nvPr>
            <p:ph type="title"/>
          </p:nvPr>
        </p:nvSpPr>
        <p:spPr>
          <a:xfrm>
            <a:off x="702001" y="420385"/>
            <a:ext cx="6148250" cy="423193"/>
          </a:xfrm>
          <a:prstGeom prst="rect">
            <a:avLst/>
          </a:prstGeom>
        </p:spPr>
        <p:txBody>
          <a:bodyPr vert="horz" wrap="square" lIns="0" tIns="0" rIns="0" bIns="0" rtlCol="0">
            <a:spAutoFit/>
          </a:bodyPr>
          <a:lstStyle/>
          <a:p>
            <a:pPr marL="12700">
              <a:lnSpc>
                <a:spcPts val="3329"/>
              </a:lnSpc>
            </a:pPr>
            <a:r>
              <a:rPr lang="da-DK" dirty="0"/>
              <a:t>Hvad er et </a:t>
            </a:r>
            <a:r>
              <a:rPr lang="da-DK" dirty="0" err="1"/>
              <a:t>sensorineuralt</a:t>
            </a:r>
            <a:r>
              <a:rPr lang="da-DK" dirty="0"/>
              <a:t> høretab?</a:t>
            </a:r>
            <a:endParaRPr spc="-5" dirty="0"/>
          </a:p>
        </p:txBody>
      </p:sp>
    </p:spTree>
    <p:extLst>
      <p:ext uri="{BB962C8B-B14F-4D97-AF65-F5344CB8AC3E}">
        <p14:creationId xmlns:p14="http://schemas.microsoft.com/office/powerpoint/2010/main" val="262847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8" y="0"/>
            <a:ext cx="7560309" cy="4428490"/>
          </a:xfrm>
          <a:custGeom>
            <a:avLst/>
            <a:gdLst/>
            <a:ahLst/>
            <a:cxnLst/>
            <a:rect l="l" t="t" r="r" b="b"/>
            <a:pathLst>
              <a:path w="7560309" h="4428490">
                <a:moveTo>
                  <a:pt x="0" y="4427994"/>
                </a:moveTo>
                <a:lnTo>
                  <a:pt x="7559992" y="4427994"/>
                </a:lnTo>
                <a:lnTo>
                  <a:pt x="7559992" y="0"/>
                </a:lnTo>
                <a:lnTo>
                  <a:pt x="0" y="0"/>
                </a:lnTo>
                <a:lnTo>
                  <a:pt x="0" y="4427994"/>
                </a:lnTo>
                <a:close/>
              </a:path>
            </a:pathLst>
          </a:custGeom>
          <a:solidFill>
            <a:srgbClr val="CCDDDF"/>
          </a:solidFill>
        </p:spPr>
        <p:txBody>
          <a:bodyPr wrap="square" lIns="0" tIns="0" rIns="0" bIns="0" rtlCol="0"/>
          <a:lstStyle/>
          <a:p>
            <a:endParaRPr/>
          </a:p>
        </p:txBody>
      </p:sp>
      <p:sp>
        <p:nvSpPr>
          <p:cNvPr id="3" name="object 3"/>
          <p:cNvSpPr txBox="1">
            <a:spLocks noGrp="1"/>
          </p:cNvSpPr>
          <p:nvPr>
            <p:ph type="body" idx="1"/>
          </p:nvPr>
        </p:nvSpPr>
        <p:spPr>
          <a:xfrm>
            <a:off x="423326" y="990600"/>
            <a:ext cx="6705600" cy="3539943"/>
          </a:xfrm>
          <a:prstGeom prst="rect">
            <a:avLst/>
          </a:prstGeom>
        </p:spPr>
        <p:txBody>
          <a:bodyPr vert="horz" wrap="square" lIns="0" tIns="0" rIns="0" bIns="0" rtlCol="0">
            <a:spAutoFit/>
          </a:bodyPr>
          <a:lstStyle/>
          <a:p>
            <a:pPr marL="87313" marR="489584">
              <a:tabLst>
                <a:tab pos="140335" algn="l"/>
              </a:tabLst>
            </a:pPr>
            <a:r>
              <a:rPr lang="da-DK" dirty="0">
                <a:latin typeface="+mn-lt"/>
              </a:rPr>
              <a:t>Når hørenerven er beskadiget eller mangler, kalder man det for et neuralt høretab. Så kan hjernen ikke kan behandle elektriske impulser eller er ude af stand til at fortolke dem korrekt. </a:t>
            </a:r>
          </a:p>
          <a:p>
            <a:pPr marL="87313" marR="489584">
              <a:tabLst>
                <a:tab pos="140335" algn="l"/>
              </a:tabLst>
            </a:pPr>
            <a:endParaRPr lang="da-DK" dirty="0">
              <a:latin typeface="+mn-lt"/>
            </a:endParaRPr>
          </a:p>
          <a:p>
            <a:pPr marL="87313" marR="489584">
              <a:tabLst>
                <a:tab pos="140335" algn="l"/>
              </a:tabLst>
            </a:pPr>
            <a:r>
              <a:rPr lang="da-DK" dirty="0">
                <a:latin typeface="+mn-lt"/>
              </a:rPr>
              <a:t>Betegnelsen ”auditiv </a:t>
            </a:r>
            <a:r>
              <a:rPr lang="da-DK" dirty="0" err="1">
                <a:latin typeface="+mn-lt"/>
              </a:rPr>
              <a:t>dissynkroni</a:t>
            </a:r>
            <a:r>
              <a:rPr lang="da-DK" dirty="0">
                <a:latin typeface="+mn-lt"/>
              </a:rPr>
              <a:t>” bruges også til at beskrive et neuralt høretab.</a:t>
            </a:r>
          </a:p>
          <a:p>
            <a:pPr marL="87313" marR="489584">
              <a:tabLst>
                <a:tab pos="140335" algn="l"/>
              </a:tabLst>
            </a:pPr>
            <a:endParaRPr lang="da-DK" dirty="0">
              <a:latin typeface="+mn-lt"/>
            </a:endParaRPr>
          </a:p>
          <a:p>
            <a:pPr marL="87313" algn="l"/>
            <a:r>
              <a:rPr lang="da-DK" b="0" i="0" dirty="0">
                <a:effectLst/>
                <a:latin typeface="+mn-lt"/>
              </a:rPr>
              <a:t>Høreapparater og </a:t>
            </a:r>
            <a:r>
              <a:rPr lang="da-DK" b="0" i="0" dirty="0" err="1">
                <a:effectLst/>
                <a:latin typeface="+mn-lt"/>
              </a:rPr>
              <a:t>cochlear-implantater</a:t>
            </a:r>
            <a:r>
              <a:rPr lang="da-DK" b="0" i="0" dirty="0">
                <a:effectLst/>
                <a:latin typeface="+mn-lt"/>
              </a:rPr>
              <a:t> kan ikke hjælpe, fordi nerven ikke kan videresende lydinformationerne til hjernen.</a:t>
            </a:r>
          </a:p>
          <a:p>
            <a:pPr marL="87313" algn="l"/>
            <a:endParaRPr lang="da-DK" b="0" i="0" dirty="0">
              <a:effectLst/>
              <a:latin typeface="+mn-lt"/>
            </a:endParaRPr>
          </a:p>
          <a:p>
            <a:pPr marL="87313" algn="l"/>
            <a:r>
              <a:rPr lang="da-DK" b="0" i="0" dirty="0">
                <a:effectLst/>
                <a:latin typeface="+mn-lt"/>
              </a:rPr>
              <a:t>ABI (auditivt hjernestammeimplantat) kan være en mulighed ved neuralt høretab.</a:t>
            </a:r>
          </a:p>
          <a:p>
            <a:pPr marL="268288" marR="489584">
              <a:lnSpc>
                <a:spcPct val="125000"/>
              </a:lnSpc>
              <a:tabLst>
                <a:tab pos="140335" algn="l"/>
              </a:tabLst>
            </a:pPr>
            <a:endParaRPr lang="da-DK" dirty="0">
              <a:latin typeface="+mn-lt"/>
            </a:endParaRPr>
          </a:p>
          <a:p>
            <a:pPr marL="268288" marR="489584">
              <a:lnSpc>
                <a:spcPct val="125000"/>
              </a:lnSpc>
              <a:tabLst>
                <a:tab pos="140335" algn="l"/>
              </a:tabLst>
            </a:pPr>
            <a:endParaRPr lang="da-DK" dirty="0"/>
          </a:p>
        </p:txBody>
      </p:sp>
      <p:sp>
        <p:nvSpPr>
          <p:cNvPr id="4" name="object 4"/>
          <p:cNvSpPr txBox="1">
            <a:spLocks noGrp="1"/>
          </p:cNvSpPr>
          <p:nvPr>
            <p:ph type="title"/>
          </p:nvPr>
        </p:nvSpPr>
        <p:spPr>
          <a:xfrm>
            <a:off x="702001" y="420385"/>
            <a:ext cx="6148250" cy="423193"/>
          </a:xfrm>
          <a:prstGeom prst="rect">
            <a:avLst/>
          </a:prstGeom>
        </p:spPr>
        <p:txBody>
          <a:bodyPr vert="horz" wrap="square" lIns="0" tIns="0" rIns="0" bIns="0" rtlCol="0">
            <a:spAutoFit/>
          </a:bodyPr>
          <a:lstStyle/>
          <a:p>
            <a:pPr marL="12700">
              <a:lnSpc>
                <a:spcPts val="3329"/>
              </a:lnSpc>
            </a:pPr>
            <a:r>
              <a:rPr lang="da-DK" dirty="0"/>
              <a:t>Hvad er et neuralt høretab?</a:t>
            </a:r>
            <a:endParaRPr spc="-5" dirty="0"/>
          </a:p>
        </p:txBody>
      </p:sp>
      <p:sp>
        <p:nvSpPr>
          <p:cNvPr id="6" name="Tekstfelt 5">
            <a:extLst>
              <a:ext uri="{FF2B5EF4-FFF2-40B4-BE49-F238E27FC236}">
                <a16:creationId xmlns:a16="http://schemas.microsoft.com/office/drawing/2014/main" id="{ED1BC300-633A-A47B-A1C6-E7E7F652B0A6}"/>
              </a:ext>
            </a:extLst>
          </p:cNvPr>
          <p:cNvSpPr txBox="1"/>
          <p:nvPr/>
        </p:nvSpPr>
        <p:spPr>
          <a:xfrm>
            <a:off x="349250" y="4343400"/>
            <a:ext cx="4497924" cy="1015663"/>
          </a:xfrm>
          <a:prstGeom prst="rect">
            <a:avLst/>
          </a:prstGeom>
          <a:noFill/>
        </p:spPr>
        <p:txBody>
          <a:bodyPr wrap="square">
            <a:spAutoFit/>
          </a:bodyPr>
          <a:lstStyle/>
          <a:p>
            <a:r>
              <a:rPr lang="da-DK" sz="1200" dirty="0">
                <a:hlinkClick r:id="rId2"/>
              </a:rPr>
              <a:t>https://www.sundhed.dk/borger/patienthaandbogen/oere-naese-hals/symptomer/hoerenedsaettelse-vejviser/</a:t>
            </a:r>
            <a:endParaRPr lang="da-DK" sz="1200" dirty="0"/>
          </a:p>
          <a:p>
            <a:r>
              <a:rPr lang="da-DK" sz="1200" dirty="0"/>
              <a:t>Og</a:t>
            </a:r>
          </a:p>
          <a:p>
            <a:r>
              <a:rPr lang="da-DK" sz="1200" dirty="0">
                <a:hlinkClick r:id="rId3"/>
              </a:rPr>
              <a:t>https://www.medel.com/da/about-hearing/types-of-hearing-loss#Neural_HL</a:t>
            </a:r>
            <a:r>
              <a:rPr lang="da-DK" sz="1200" dirty="0"/>
              <a:t> </a:t>
            </a:r>
          </a:p>
        </p:txBody>
      </p:sp>
    </p:spTree>
    <p:extLst>
      <p:ext uri="{BB962C8B-B14F-4D97-AF65-F5344CB8AC3E}">
        <p14:creationId xmlns:p14="http://schemas.microsoft.com/office/powerpoint/2010/main" val="3862034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1808</Words>
  <Application>Microsoft Office PowerPoint</Application>
  <PresentationFormat>Brugerdefineret</PresentationFormat>
  <Paragraphs>130</Paragraphs>
  <Slides>20</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20</vt:i4>
      </vt:variant>
    </vt:vector>
  </HeadingPairs>
  <TitlesOfParts>
    <vt:vector size="23" baseType="lpstr">
      <vt:lpstr>Arial</vt:lpstr>
      <vt:lpstr>Calibri</vt:lpstr>
      <vt:lpstr>Office Theme</vt:lpstr>
      <vt:lpstr>PowerPoint-præsentation</vt:lpstr>
      <vt:lpstr>Sådan fungerer hørelsen</vt:lpstr>
      <vt:lpstr>Sådan fungerer hørelsen</vt:lpstr>
      <vt:lpstr>Sådan fungerer hørelsen</vt:lpstr>
      <vt:lpstr>Hvad er et konduktivt høretab?</vt:lpstr>
      <vt:lpstr>Hvad er et konduktivt høretab?</vt:lpstr>
      <vt:lpstr>Hvad er et sensorineuralt høretab?</vt:lpstr>
      <vt:lpstr>Hvad er et sensorineuralt høretab?</vt:lpstr>
      <vt:lpstr>Hvad er et neuralt høretab?</vt:lpstr>
      <vt:lpstr>Hvad er et høreapparat?</vt:lpstr>
      <vt:lpstr>Hvad er et høreapparat?</vt:lpstr>
      <vt:lpstr>Hvad er et CI?</vt:lpstr>
      <vt:lpstr>Hvad er et CI?</vt:lpstr>
      <vt:lpstr>Hvad er BAHS / BAHA?</vt:lpstr>
      <vt:lpstr>Hvad er et BAHS?</vt:lpstr>
      <vt:lpstr>Hvad er et audiogram?</vt:lpstr>
      <vt:lpstr>Hvad er et audiogram?</vt:lpstr>
      <vt:lpstr>Hvad er et audiogram?</vt:lpstr>
      <vt:lpstr>Mere</vt:lpstr>
      <vt:lpstr>Mere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Mette van Amerongen</dc:creator>
  <cp:lastModifiedBy>Sara Maria Cordtz</cp:lastModifiedBy>
  <cp:revision>10</cp:revision>
  <dcterms:created xsi:type="dcterms:W3CDTF">2016-01-13T11:49:32Z</dcterms:created>
  <dcterms:modified xsi:type="dcterms:W3CDTF">2024-03-12T10:04:11Z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Adobe InDesign CC 2014 (Macintosh)</vt:lpwstr>
  </property>
  <property fmtid="{D5CDD505-2E9C-101B-9397-08002B2CF9AE}" pid="4" name="LastSaved">
    <vt:filetime>2015-04-22T00:00:00Z</vt:filetime>
  </property>
</Properties>
</file>